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9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0.xml" ContentType="application/vnd.openxmlformats-officedocument.presentationml.notesSlide+xml"/>
  <Override PartName="/ppt/tags/tag9.xml" ContentType="application/vnd.openxmlformats-officedocument.presentationml.tags+xml"/>
  <Override PartName="/ppt/notesSlides/notesSlide21.xml" ContentType="application/vnd.openxmlformats-officedocument.presentationml.notesSlide+xml"/>
  <Override PartName="/ppt/tags/tag10.xml" ContentType="application/vnd.openxmlformats-officedocument.presentationml.tags+xml"/>
  <Override PartName="/ppt/notesSlides/notesSlide22.xml" ContentType="application/vnd.openxmlformats-officedocument.presentationml.notesSlide+xml"/>
  <Override PartName="/ppt/tags/tag11.xml" ContentType="application/vnd.openxmlformats-officedocument.presentationml.tags+xml"/>
  <Override PartName="/ppt/notesSlides/notesSlide23.xml" ContentType="application/vnd.openxmlformats-officedocument.presentationml.notesSlide+xml"/>
  <Override PartName="/ppt/tags/tag12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6" r:id="rId2"/>
    <p:sldMasterId id="2147483668" r:id="rId3"/>
    <p:sldMasterId id="2147483680" r:id="rId4"/>
    <p:sldMasterId id="2147483704" r:id="rId5"/>
  </p:sldMasterIdLst>
  <p:notesMasterIdLst>
    <p:notesMasterId r:id="rId43"/>
  </p:notesMasterIdLst>
  <p:sldIdLst>
    <p:sldId id="256" r:id="rId6"/>
    <p:sldId id="291" r:id="rId7"/>
    <p:sldId id="374" r:id="rId8"/>
    <p:sldId id="262" r:id="rId9"/>
    <p:sldId id="363" r:id="rId10"/>
    <p:sldId id="366" r:id="rId11"/>
    <p:sldId id="261" r:id="rId12"/>
    <p:sldId id="334" r:id="rId13"/>
    <p:sldId id="335" r:id="rId14"/>
    <p:sldId id="364" r:id="rId15"/>
    <p:sldId id="365" r:id="rId16"/>
    <p:sldId id="339" r:id="rId17"/>
    <p:sldId id="367" r:id="rId18"/>
    <p:sldId id="368" r:id="rId19"/>
    <p:sldId id="369" r:id="rId20"/>
    <p:sldId id="342" r:id="rId21"/>
    <p:sldId id="344" r:id="rId22"/>
    <p:sldId id="346" r:id="rId23"/>
    <p:sldId id="336" r:id="rId24"/>
    <p:sldId id="347" r:id="rId25"/>
    <p:sldId id="370" r:id="rId26"/>
    <p:sldId id="349" r:id="rId27"/>
    <p:sldId id="343" r:id="rId28"/>
    <p:sldId id="323" r:id="rId29"/>
    <p:sldId id="2632" r:id="rId30"/>
    <p:sldId id="2633" r:id="rId31"/>
    <p:sldId id="2634" r:id="rId32"/>
    <p:sldId id="2635" r:id="rId33"/>
    <p:sldId id="355" r:id="rId34"/>
    <p:sldId id="356" r:id="rId35"/>
    <p:sldId id="357" r:id="rId36"/>
    <p:sldId id="358" r:id="rId37"/>
    <p:sldId id="359" r:id="rId38"/>
    <p:sldId id="360" r:id="rId39"/>
    <p:sldId id="372" r:id="rId40"/>
    <p:sldId id="295" r:id="rId41"/>
    <p:sldId id="659" r:id="rId42"/>
  </p:sldIdLst>
  <p:sldSz cx="12192000" cy="6858000"/>
  <p:notesSz cx="6858000" cy="9144000"/>
  <p:custDataLst>
    <p:tags r:id="rId4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74C5D"/>
    <a:srgbClr val="FFFFD5"/>
    <a:srgbClr val="99FF99"/>
    <a:srgbClr val="5A94AC"/>
    <a:srgbClr val="83434A"/>
    <a:srgbClr val="3FB393"/>
    <a:srgbClr val="7D5346"/>
    <a:srgbClr val="E47632"/>
    <a:srgbClr val="D8985E"/>
    <a:srgbClr val="E0AC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21" autoAdjust="0"/>
    <p:restoredTop sz="86957" autoAdjust="0"/>
  </p:normalViewPr>
  <p:slideViewPr>
    <p:cSldViewPr snapToGrid="0">
      <p:cViewPr varScale="1">
        <p:scale>
          <a:sx n="63" d="100"/>
          <a:sy n="63" d="100"/>
        </p:scale>
        <p:origin x="80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38D556-27B9-4E74-8AD5-D0F6BB0A7C33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BA3BC0-4B8A-453D-B965-8968036FA1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471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02668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nối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đoạn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hợp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khó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ngắt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dài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163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nối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đoạn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hợp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khó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ngắt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dài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4651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nối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đoạn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hợp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khó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ngắt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dài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374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nối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đoạn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hợp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khó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ngắt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dài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4408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9164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2283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2365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24008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9044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429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Bài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soạn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của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Lan H</a:t>
            </a:r>
            <a:r>
              <a:rPr kumimoji="0" lang="vi-VN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ư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ơng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- 0354473852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8489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7279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6006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8487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452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67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0664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9318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9863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126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5680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2089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525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469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18604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3365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8355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796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461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294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2022/1/24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311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2022/1/24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13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2022/1/24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184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2022/1/24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14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2022/1/24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741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2022/1/24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996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2022/1/24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942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2022/1/24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882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2022/1/24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09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800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5111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17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94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829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73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06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340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04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14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36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57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295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925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296711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019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91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850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99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34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335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21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03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212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29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55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2825"/>
          <a:stretch/>
        </p:blipFill>
        <p:spPr>
          <a:xfrm>
            <a:off x="259" y="-11817"/>
            <a:ext cx="12175159" cy="69454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组合 2"/>
          <p:cNvGrpSpPr/>
          <p:nvPr userDrawn="1"/>
        </p:nvGrpSpPr>
        <p:grpSpPr>
          <a:xfrm rot="20983264">
            <a:off x="8997970" y="591853"/>
            <a:ext cx="280292" cy="200835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-479232" y="1179846"/>
            <a:ext cx="798315" cy="572007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562443" y="-144646"/>
            <a:ext cx="404201" cy="289617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-255205" y="386491"/>
            <a:ext cx="897409" cy="643008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组合 52"/>
          <p:cNvGrpSpPr/>
          <p:nvPr userDrawn="1"/>
        </p:nvGrpSpPr>
        <p:grpSpPr>
          <a:xfrm rot="297948">
            <a:off x="11381172" y="1031987"/>
            <a:ext cx="405368" cy="290452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54" name="心形 5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5" name="心形 5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6" name="心形 5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7" name="心形 5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8" name="心形 5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72" name="组合 71"/>
          <p:cNvGrpSpPr/>
          <p:nvPr userDrawn="1"/>
        </p:nvGrpSpPr>
        <p:grpSpPr>
          <a:xfrm rot="616736" flipH="1">
            <a:off x="-144697" y="-102197"/>
            <a:ext cx="524247" cy="37563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73" name="心形 7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74" name="心形 7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76" name="心形 7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77" name="心形 7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78" name="心形 7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组合 78"/>
          <p:cNvGrpSpPr/>
          <p:nvPr userDrawn="1"/>
        </p:nvGrpSpPr>
        <p:grpSpPr>
          <a:xfrm rot="616736" flipH="1">
            <a:off x="771060" y="143529"/>
            <a:ext cx="667456" cy="478243"/>
            <a:chOff x="3425492" y="836712"/>
            <a:chExt cx="850149" cy="812194"/>
          </a:xfrm>
          <a:solidFill>
            <a:schemeClr val="accent2"/>
          </a:solidFill>
        </p:grpSpPr>
        <p:sp>
          <p:nvSpPr>
            <p:cNvPr id="80" name="心形 79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1" name="心形 80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2" name="心形 81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3" name="心形 82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4" name="心形 83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组合 90"/>
          <p:cNvGrpSpPr/>
          <p:nvPr userDrawn="1"/>
        </p:nvGrpSpPr>
        <p:grpSpPr>
          <a:xfrm rot="20636176" flipH="1">
            <a:off x="1727405" y="11089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2" name="心形 9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3" name="心形 9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4" name="心形 9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5" name="心形 9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6" name="心形 9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97" name="组合 96"/>
          <p:cNvGrpSpPr/>
          <p:nvPr userDrawn="1"/>
        </p:nvGrpSpPr>
        <p:grpSpPr>
          <a:xfrm rot="20636176" flipH="1">
            <a:off x="11196876" y="144341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8" name="心形 97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9" name="心形 98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0" name="心形 99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1" name="心形 100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2" name="心形 101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103" name="组合 102"/>
          <p:cNvGrpSpPr/>
          <p:nvPr userDrawn="1"/>
        </p:nvGrpSpPr>
        <p:grpSpPr>
          <a:xfrm rot="20636176" flipH="1">
            <a:off x="7968101" y="192073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104" name="心形 10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5" name="心形 10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6" name="心形 10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7" name="心形 10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8" name="心形 10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pic>
        <p:nvPicPr>
          <p:cNvPr id="109" name="图片 108" descr="5-6.png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12" b="100000" l="0" r="99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90" b="2888"/>
          <a:stretch/>
        </p:blipFill>
        <p:spPr bwMode="auto">
          <a:xfrm>
            <a:off x="-172241" y="5180161"/>
            <a:ext cx="12787928" cy="17533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图片 109" descr="5-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137" y="5606523"/>
            <a:ext cx="12364256" cy="135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" name="组合 110"/>
          <p:cNvGrpSpPr/>
          <p:nvPr userDrawn="1"/>
        </p:nvGrpSpPr>
        <p:grpSpPr>
          <a:xfrm rot="616736" flipH="1">
            <a:off x="9964991" y="454258"/>
            <a:ext cx="524247" cy="37563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112" name="心形 11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13" name="心形 11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14" name="心形 11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15" name="心形 11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16" name="心形 11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651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41" b="4051"/>
          <a:stretch/>
        </p:blipFill>
        <p:spPr>
          <a:xfrm>
            <a:off x="-18113" y="76"/>
            <a:ext cx="12201119" cy="68580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 rot="20983264">
            <a:off x="7924819" y="-244847"/>
            <a:ext cx="683541" cy="489768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10114941" y="286486"/>
            <a:ext cx="798315" cy="572007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 rot="297948">
            <a:off x="11631147" y="698579"/>
            <a:ext cx="514317" cy="368519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17" name="心形 1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8" name="心形 1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9" name="心形 1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0" name="心形 1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1" name="心形 2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组合 21"/>
          <p:cNvGrpSpPr/>
          <p:nvPr userDrawn="1"/>
        </p:nvGrpSpPr>
        <p:grpSpPr>
          <a:xfrm rot="20983264">
            <a:off x="8577105" y="115441"/>
            <a:ext cx="631335" cy="452363"/>
            <a:chOff x="3425492" y="836712"/>
            <a:chExt cx="850149" cy="812194"/>
          </a:xfrm>
          <a:solidFill>
            <a:srgbClr val="FFCC00">
              <a:alpha val="65098"/>
            </a:srgbClr>
          </a:solidFill>
        </p:grpSpPr>
        <p:sp>
          <p:nvSpPr>
            <p:cNvPr id="23" name="心形 2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4" name="心形 2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5" name="心形 2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6" name="心形 2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7" name="心形 2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9621615" y="-143653"/>
            <a:ext cx="514317" cy="368519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10944172" y="-248967"/>
            <a:ext cx="1199477" cy="859445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484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29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90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15" y="193622"/>
            <a:ext cx="642256" cy="99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708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2022/1/24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276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2022/1/24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867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7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6181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90FE7-6E00-4069-AC73-4D44357D3205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647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1BEFF-E045-4AAA-871D-40D2AC4499C0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730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08FA647-C6ED-4C22-A53B-30EE0CE8803A}"/>
              </a:ext>
            </a:extLst>
          </p:cNvPr>
          <p:cNvGrpSpPr/>
          <p:nvPr userDrawn="1"/>
        </p:nvGrpSpPr>
        <p:grpSpPr>
          <a:xfrm>
            <a:off x="3614696" y="2256100"/>
            <a:ext cx="4382349" cy="2551747"/>
            <a:chOff x="3614696" y="2256098"/>
            <a:chExt cx="4382349" cy="255174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9E57989-2429-4F4C-9E9D-E16828501E1A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DCC5DA6B-D13B-4EFC-A9C7-24D27320BDD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BE32D17-8858-4CAC-B45D-7FCC2DC2F4E7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54"/>
                <a:r>
                  <a:rPr lang="en-US" sz="2800" b="1" dirty="0">
                    <a:solidFill>
                      <a:srgbClr val="00B0F0"/>
                    </a:solidFill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ABD720-A7D9-4105-8C96-68C60049EF25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54"/>
                <a:r>
                  <a:rPr lang="en-US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354"/>
                <a:r>
                  <a:rPr lang="en-US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0E9EE64-27F8-4181-B451-B4232D55448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A9A9B9B-533A-40F1-B64C-FC4FD3AB07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1457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ctr" defTabSz="827409" rtl="0" eaLnBrk="1" latinLnBrk="0" hangingPunct="1">
        <a:spcBef>
          <a:spcPct val="0"/>
        </a:spcBef>
        <a:buNone/>
        <a:defRPr sz="402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0319" indent="-310319" algn="l" defTabSz="827409" rtl="0" eaLnBrk="1" latinLnBrk="0" hangingPunct="1">
        <a:spcBef>
          <a:spcPct val="20000"/>
        </a:spcBef>
        <a:buFont typeface="Arial" pitchFamily="34" charset="0"/>
        <a:buChar char="•"/>
        <a:defRPr sz="2925" kern="1200">
          <a:solidFill>
            <a:schemeClr val="tx1"/>
          </a:solidFill>
          <a:latin typeface="+mn-lt"/>
          <a:ea typeface="+mn-ea"/>
          <a:cs typeface="+mn-cs"/>
        </a:defRPr>
      </a:lvl1pPr>
      <a:lvl2pPr marL="672294" indent="-258596" algn="l" defTabSz="827409" rtl="0" eaLnBrk="1" latinLnBrk="0" hangingPunct="1">
        <a:spcBef>
          <a:spcPct val="20000"/>
        </a:spcBef>
        <a:buFont typeface="Arial" pitchFamily="34" charset="0"/>
        <a:buChar char="–"/>
        <a:defRPr sz="2559" kern="1200">
          <a:solidFill>
            <a:schemeClr val="tx1"/>
          </a:solidFill>
          <a:latin typeface="+mn-lt"/>
          <a:ea typeface="+mn-ea"/>
          <a:cs typeface="+mn-cs"/>
        </a:defRPr>
      </a:lvl2pPr>
      <a:lvl3pPr marL="1034281" indent="-206876" algn="l" defTabSz="827409" rtl="0" eaLnBrk="1" latinLnBrk="0" hangingPunct="1">
        <a:spcBef>
          <a:spcPct val="20000"/>
        </a:spcBef>
        <a:buFont typeface="Arial" pitchFamily="34" charset="0"/>
        <a:buChar char="•"/>
        <a:defRPr sz="2193" kern="1200">
          <a:solidFill>
            <a:schemeClr val="tx1"/>
          </a:solidFill>
          <a:latin typeface="+mn-lt"/>
          <a:ea typeface="+mn-ea"/>
          <a:cs typeface="+mn-cs"/>
        </a:defRPr>
      </a:lvl3pPr>
      <a:lvl4pPr marL="1447933" indent="-206876" algn="l" defTabSz="827409" rtl="0" eaLnBrk="1" latinLnBrk="0" hangingPunct="1">
        <a:spcBef>
          <a:spcPct val="20000"/>
        </a:spcBef>
        <a:buFont typeface="Arial" pitchFamily="34" charset="0"/>
        <a:buChar char="–"/>
        <a:defRPr sz="1828" kern="1200">
          <a:solidFill>
            <a:schemeClr val="tx1"/>
          </a:solidFill>
          <a:latin typeface="+mn-lt"/>
          <a:ea typeface="+mn-ea"/>
          <a:cs typeface="+mn-cs"/>
        </a:defRPr>
      </a:lvl4pPr>
      <a:lvl5pPr marL="1861685" indent="-206876" algn="l" defTabSz="827409" rtl="0" eaLnBrk="1" latinLnBrk="0" hangingPunct="1">
        <a:spcBef>
          <a:spcPct val="20000"/>
        </a:spcBef>
        <a:buFont typeface="Arial" pitchFamily="34" charset="0"/>
        <a:buChar char="»"/>
        <a:defRPr sz="1828" kern="1200">
          <a:solidFill>
            <a:schemeClr val="tx1"/>
          </a:solidFill>
          <a:latin typeface="+mn-lt"/>
          <a:ea typeface="+mn-ea"/>
          <a:cs typeface="+mn-cs"/>
        </a:defRPr>
      </a:lvl5pPr>
      <a:lvl6pPr marL="2275378" indent="-206876" algn="l" defTabSz="827409" rtl="0" eaLnBrk="1" latinLnBrk="0" hangingPunct="1">
        <a:spcBef>
          <a:spcPct val="20000"/>
        </a:spcBef>
        <a:buFont typeface="Arial" pitchFamily="34" charset="0"/>
        <a:buChar char="•"/>
        <a:defRPr sz="1828" kern="1200">
          <a:solidFill>
            <a:schemeClr val="tx1"/>
          </a:solidFill>
          <a:latin typeface="+mn-lt"/>
          <a:ea typeface="+mn-ea"/>
          <a:cs typeface="+mn-cs"/>
        </a:defRPr>
      </a:lvl6pPr>
      <a:lvl7pPr marL="2689087" indent="-206876" algn="l" defTabSz="827409" rtl="0" eaLnBrk="1" latinLnBrk="0" hangingPunct="1">
        <a:spcBef>
          <a:spcPct val="20000"/>
        </a:spcBef>
        <a:buFont typeface="Arial" pitchFamily="34" charset="0"/>
        <a:buChar char="•"/>
        <a:defRPr sz="1828" kern="1200">
          <a:solidFill>
            <a:schemeClr val="tx1"/>
          </a:solidFill>
          <a:latin typeface="+mn-lt"/>
          <a:ea typeface="+mn-ea"/>
          <a:cs typeface="+mn-cs"/>
        </a:defRPr>
      </a:lvl7pPr>
      <a:lvl8pPr marL="3102841" indent="-206876" algn="l" defTabSz="827409" rtl="0" eaLnBrk="1" latinLnBrk="0" hangingPunct="1">
        <a:spcBef>
          <a:spcPct val="20000"/>
        </a:spcBef>
        <a:buFont typeface="Arial" pitchFamily="34" charset="0"/>
        <a:buChar char="•"/>
        <a:defRPr sz="1828" kern="1200">
          <a:solidFill>
            <a:schemeClr val="tx1"/>
          </a:solidFill>
          <a:latin typeface="+mn-lt"/>
          <a:ea typeface="+mn-ea"/>
          <a:cs typeface="+mn-cs"/>
        </a:defRPr>
      </a:lvl8pPr>
      <a:lvl9pPr marL="3516491" indent="-206876" algn="l" defTabSz="827409" rtl="0" eaLnBrk="1" latinLnBrk="0" hangingPunct="1">
        <a:spcBef>
          <a:spcPct val="20000"/>
        </a:spcBef>
        <a:buFont typeface="Arial" pitchFamily="34" charset="0"/>
        <a:buChar char="•"/>
        <a:defRPr sz="18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13654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27409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241105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654809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068560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482209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2895861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309609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3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3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3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36.em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9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3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1.pn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6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emf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4.png"/><Relationship Id="rId11" Type="http://schemas.openxmlformats.org/officeDocument/2006/relationships/image" Target="../media/image58.png"/><Relationship Id="rId5" Type="http://schemas.openxmlformats.org/officeDocument/2006/relationships/image" Target="../media/image33.png"/><Relationship Id="rId10" Type="http://schemas.openxmlformats.org/officeDocument/2006/relationships/image" Target="../media/image57.png"/><Relationship Id="rId4" Type="http://schemas.openxmlformats.org/officeDocument/2006/relationships/notesSlide" Target="../notesSlides/notesSlide19.xml"/><Relationship Id="rId9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7.xml"/><Relationship Id="rId7" Type="http://schemas.openxmlformats.org/officeDocument/2006/relationships/image" Target="../media/image42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60.png"/><Relationship Id="rId2" Type="http://schemas.microsoft.com/office/2007/relationships/media" Target="../media/media2.mp3"/><Relationship Id="rId1" Type="http://schemas.openxmlformats.org/officeDocument/2006/relationships/tags" Target="../tags/tag9.xml"/><Relationship Id="rId6" Type="http://schemas.openxmlformats.org/officeDocument/2006/relationships/image" Target="../media/image36.emf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60.png"/><Relationship Id="rId2" Type="http://schemas.microsoft.com/office/2007/relationships/media" Target="../media/media2.mp3"/><Relationship Id="rId1" Type="http://schemas.openxmlformats.org/officeDocument/2006/relationships/tags" Target="../tags/tag10.xml"/><Relationship Id="rId6" Type="http://schemas.openxmlformats.org/officeDocument/2006/relationships/image" Target="../media/image36.emf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60.png"/><Relationship Id="rId2" Type="http://schemas.microsoft.com/office/2007/relationships/media" Target="../media/media2.mp3"/><Relationship Id="rId1" Type="http://schemas.openxmlformats.org/officeDocument/2006/relationships/tags" Target="../tags/tag11.xml"/><Relationship Id="rId6" Type="http://schemas.openxmlformats.org/officeDocument/2006/relationships/image" Target="../media/image36.emf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60.png"/><Relationship Id="rId2" Type="http://schemas.microsoft.com/office/2007/relationships/media" Target="../media/media2.mp3"/><Relationship Id="rId1" Type="http://schemas.openxmlformats.org/officeDocument/2006/relationships/tags" Target="../tags/tag12.xml"/><Relationship Id="rId6" Type="http://schemas.openxmlformats.org/officeDocument/2006/relationships/image" Target="../media/image36.emf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emf"/><Relationship Id="rId5" Type="http://schemas.openxmlformats.org/officeDocument/2006/relationships/image" Target="../media/image62.emf"/><Relationship Id="rId4" Type="http://schemas.openxmlformats.org/officeDocument/2006/relationships/image" Target="../media/image3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emf"/><Relationship Id="rId5" Type="http://schemas.openxmlformats.org/officeDocument/2006/relationships/image" Target="../media/image62.emf"/><Relationship Id="rId4" Type="http://schemas.openxmlformats.org/officeDocument/2006/relationships/image" Target="../media/image36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3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g"/><Relationship Id="rId5" Type="http://schemas.openxmlformats.org/officeDocument/2006/relationships/image" Target="../media/image66.jpe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66.jpeg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70.png"/><Relationship Id="rId9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2.xml"/><Relationship Id="rId4" Type="http://schemas.openxmlformats.org/officeDocument/2006/relationships/hyperlink" Target="https://www.facebook.com/profile.php?id=100049274364068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5.png"/><Relationship Id="rId4" Type="http://schemas.openxmlformats.org/officeDocument/2006/relationships/image" Target="../media/image40.pn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487;p33">
            <a:extLst>
              <a:ext uri="{FF2B5EF4-FFF2-40B4-BE49-F238E27FC236}">
                <a16:creationId xmlns:a16="http://schemas.microsoft.com/office/drawing/2014/main" id="{EEA570EC-D19D-4070-8C8B-B52867E15B3D}"/>
              </a:ext>
            </a:extLst>
          </p:cNvPr>
          <p:cNvSpPr txBox="1">
            <a:spLocks/>
          </p:cNvSpPr>
          <p:nvPr/>
        </p:nvSpPr>
        <p:spPr>
          <a:xfrm>
            <a:off x="809874" y="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UỶ BAN NHÂN DÂN QUẬN 12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TRƯỜNG TIỂU HỌC LÝ TỰ TRỌNG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sym typeface="Bubblegum Sans"/>
            </a:endParaRPr>
          </a:p>
        </p:txBody>
      </p:sp>
      <p:sp>
        <p:nvSpPr>
          <p:cNvPr id="15" name="Google Shape;487;p33">
            <a:extLst>
              <a:ext uri="{FF2B5EF4-FFF2-40B4-BE49-F238E27FC236}">
                <a16:creationId xmlns:a16="http://schemas.microsoft.com/office/drawing/2014/main" id="{05F17599-4B56-4EB6-AE1E-6DFB7D47A71B}"/>
              </a:ext>
            </a:extLst>
          </p:cNvPr>
          <p:cNvSpPr txBox="1">
            <a:spLocks/>
          </p:cNvSpPr>
          <p:nvPr/>
        </p:nvSpPr>
        <p:spPr>
          <a:xfrm>
            <a:off x="809874" y="2105168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Tiếng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Việt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Chủ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điểm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: N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ơ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chốn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thân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quen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  <p:sp>
        <p:nvSpPr>
          <p:cNvPr id="4" name="Google Shape;487;p33">
            <a:extLst>
              <a:ext uri="{FF2B5EF4-FFF2-40B4-BE49-F238E27FC236}">
                <a16:creationId xmlns:a16="http://schemas.microsoft.com/office/drawing/2014/main" id="{317EFE3A-4DE1-4BDD-8169-38ED6BF7FB54}"/>
              </a:ext>
            </a:extLst>
          </p:cNvPr>
          <p:cNvSpPr txBox="1">
            <a:spLocks/>
          </p:cNvSpPr>
          <p:nvPr/>
        </p:nvSpPr>
        <p:spPr>
          <a:xfrm>
            <a:off x="2349114" y="454152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5 hàng" panose="020B0603050302020204" pitchFamily="34" charset="0"/>
                <a:sym typeface="Bubblegum Sans"/>
              </a:rPr>
              <a:t>Giáo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5 hàng" panose="020B0603050302020204" pitchFamily="34" charset="0"/>
                <a:sym typeface="Bubblegum San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5 hàng" panose="020B0603050302020204" pitchFamily="34" charset="0"/>
                <a:sym typeface="Bubblegum Sans"/>
              </a:rPr>
              <a:t>viên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5 hàng" panose="020B0603050302020204" pitchFamily="34" charset="0"/>
                <a:sym typeface="Bubblegum Sans"/>
              </a:rPr>
              <a:t>: Hà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5 hàng" panose="020B0603050302020204" pitchFamily="34" charset="0"/>
                <a:sym typeface="Bubblegum Sans"/>
              </a:rPr>
              <a:t>Thị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5 hàng" panose="020B0603050302020204" pitchFamily="34" charset="0"/>
                <a:sym typeface="Bubblegum San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5 hàng" panose="020B0603050302020204" pitchFamily="34" charset="0"/>
                <a:sym typeface="Bubblegum Sans"/>
              </a:rPr>
              <a:t>Thuỳ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5 hàng" panose="020B0603050302020204" pitchFamily="34" charset="0"/>
                <a:sym typeface="Bubblegum San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5 hàng" panose="020B0603050302020204" pitchFamily="34" charset="0"/>
                <a:sym typeface="Bubblegum Sans"/>
              </a:rPr>
              <a:t>Trâm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HP001 5 hàng" panose="020B0603050302020204" pitchFamily="34" charset="0"/>
              <a:sym typeface="Bubblegum Sans"/>
            </a:endParaRPr>
          </a:p>
        </p:txBody>
      </p:sp>
    </p:spTree>
    <p:extLst>
      <p:ext uri="{BB962C8B-B14F-4D97-AF65-F5344CB8AC3E}">
        <p14:creationId xmlns:p14="http://schemas.microsoft.com/office/powerpoint/2010/main" val="425841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8E99DB-DA52-42F9-BAFD-A3F9EB529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738"/>
            <a:ext cx="7372350" cy="10287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86569" y="397842"/>
            <a:ext cx="6543405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1200"/>
              </a:spcAft>
            </a:pPr>
            <a:r>
              <a:rPr lang="vi-VN" sz="2800" dirty="0">
                <a:solidFill>
                  <a:prstClr val="black"/>
                </a:solidFill>
              </a:rPr>
              <a:t>Buổi chiều tím hoàng hôn </a:t>
            </a:r>
            <a:endParaRPr lang="en-US" sz="2800" dirty="0">
              <a:solidFill>
                <a:prstClr val="black"/>
              </a:solidFill>
            </a:endParaRPr>
          </a:p>
          <a:p>
            <a:pPr lvl="0" algn="just">
              <a:spcAft>
                <a:spcPts val="1200"/>
              </a:spcAft>
            </a:pPr>
            <a:r>
              <a:rPr lang="vi-VN" sz="2800" dirty="0">
                <a:solidFill>
                  <a:prstClr val="black"/>
                </a:solidFill>
              </a:rPr>
              <a:t>Đàn trâu về lững thững </a:t>
            </a:r>
            <a:endParaRPr lang="en-US" sz="2800" dirty="0">
              <a:solidFill>
                <a:prstClr val="black"/>
              </a:solidFill>
            </a:endParaRPr>
          </a:p>
          <a:p>
            <a:pPr lvl="0" algn="just">
              <a:spcAft>
                <a:spcPts val="1200"/>
              </a:spcAft>
            </a:pPr>
            <a:r>
              <a:rPr lang="vi-VN" sz="2800" dirty="0">
                <a:solidFill>
                  <a:prstClr val="black"/>
                </a:solidFill>
              </a:rPr>
              <a:t>Bóng trăng tròn lừng lựng </a:t>
            </a:r>
            <a:endParaRPr lang="en-US" sz="2800" dirty="0">
              <a:solidFill>
                <a:prstClr val="black"/>
              </a:solidFill>
            </a:endParaRPr>
          </a:p>
          <a:p>
            <a:pPr lvl="0" algn="just">
              <a:spcAft>
                <a:spcPts val="1200"/>
              </a:spcAft>
            </a:pPr>
            <a:r>
              <a:rPr lang="vi-VN" sz="2800" dirty="0">
                <a:solidFill>
                  <a:prstClr val="black"/>
                </a:solidFill>
              </a:rPr>
              <a:t>Vắt vẻo ngọn tre già…</a:t>
            </a:r>
            <a:endParaRPr lang="en-US" sz="2800" dirty="0">
              <a:solidFill>
                <a:prstClr val="black"/>
              </a:solidFill>
            </a:endParaRPr>
          </a:p>
          <a:p>
            <a:pPr lvl="0" algn="just">
              <a:spcAft>
                <a:spcPts val="1200"/>
              </a:spcAft>
            </a:pPr>
            <a:endParaRPr lang="vi-VN" sz="2800" dirty="0">
              <a:solidFill>
                <a:prstClr val="black"/>
              </a:solidFill>
            </a:endParaRPr>
          </a:p>
          <a:p>
            <a:pPr lvl="0" algn="just">
              <a:spcAft>
                <a:spcPts val="1200"/>
              </a:spcAft>
            </a:pPr>
            <a:r>
              <a:rPr lang="vi-VN" sz="2800" dirty="0">
                <a:solidFill>
                  <a:prstClr val="black"/>
                </a:solidFill>
              </a:rPr>
              <a:t>Ai một lần đi xa</a:t>
            </a:r>
            <a:endParaRPr lang="en-US" sz="2800" dirty="0">
              <a:solidFill>
                <a:prstClr val="black"/>
              </a:solidFill>
            </a:endParaRPr>
          </a:p>
          <a:p>
            <a:pPr lvl="0" algn="just">
              <a:spcAft>
                <a:spcPts val="1200"/>
              </a:spcAft>
            </a:pPr>
            <a:r>
              <a:rPr lang="vi-VN" sz="2800" dirty="0">
                <a:solidFill>
                  <a:prstClr val="black"/>
                </a:solidFill>
              </a:rPr>
              <a:t>Con đường cong nỗi nhớ </a:t>
            </a:r>
            <a:endParaRPr lang="en-US" sz="2800" dirty="0">
              <a:solidFill>
                <a:prstClr val="black"/>
              </a:solidFill>
            </a:endParaRPr>
          </a:p>
          <a:p>
            <a:pPr lvl="0" algn="just">
              <a:spcAft>
                <a:spcPts val="1200"/>
              </a:spcAft>
            </a:pPr>
            <a:r>
              <a:rPr lang="vi-VN" sz="2800" dirty="0">
                <a:solidFill>
                  <a:prstClr val="black"/>
                </a:solidFill>
              </a:rPr>
              <a:t>Lòng luôn thầm nhắc nhở </a:t>
            </a:r>
            <a:endParaRPr lang="en-US" sz="2800" dirty="0">
              <a:solidFill>
                <a:prstClr val="black"/>
              </a:solidFill>
            </a:endParaRPr>
          </a:p>
          <a:p>
            <a:pPr lvl="0" algn="just">
              <a:spcAft>
                <a:spcPts val="1200"/>
              </a:spcAft>
            </a:pPr>
            <a:r>
              <a:rPr lang="vi-VN" sz="2800" dirty="0">
                <a:solidFill>
                  <a:prstClr val="black"/>
                </a:solidFill>
              </a:rPr>
              <a:t>Con đường làng thiết tha.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4C2B44-AFF5-49AF-9F04-9531F5901EA1}"/>
              </a:ext>
            </a:extLst>
          </p:cNvPr>
          <p:cNvSpPr txBox="1"/>
          <p:nvPr/>
        </p:nvSpPr>
        <p:spPr>
          <a:xfrm>
            <a:off x="8247359" y="5846370"/>
            <a:ext cx="4420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1200"/>
              </a:spcAft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82619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54FC6897-60B6-4C96-B82F-C55B92C8704D}"/>
              </a:ext>
            </a:extLst>
          </p:cNvPr>
          <p:cNvSpPr/>
          <p:nvPr/>
        </p:nvSpPr>
        <p:spPr>
          <a:xfrm>
            <a:off x="405677" y="6153264"/>
            <a:ext cx="2842490" cy="584333"/>
          </a:xfrm>
          <a:prstGeom prst="roundRect">
            <a:avLst>
              <a:gd name="adj" fmla="val 11805"/>
            </a:avLst>
          </a:prstGeom>
          <a:gradFill flip="none" rotWithShape="1">
            <a:gsLst>
              <a:gs pos="0">
                <a:srgbClr val="FFCF77">
                  <a:tint val="66000"/>
                  <a:satMod val="160000"/>
                </a:srgbClr>
              </a:gs>
              <a:gs pos="50000">
                <a:srgbClr val="FFCF77">
                  <a:tint val="44500"/>
                  <a:satMod val="160000"/>
                </a:srgbClr>
              </a:gs>
              <a:gs pos="100000">
                <a:srgbClr val="FFCF77">
                  <a:tint val="23500"/>
                  <a:satMod val="160000"/>
                </a:srgbClr>
              </a:gs>
            </a:gsLst>
            <a:lin ang="16200000" scaled="1"/>
            <a:tileRect/>
          </a:gra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đoạn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436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72337" y="941779"/>
            <a:ext cx="481097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Con đường rợp bóng tre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Uốn mình trong nắng hạ 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Tiếng chim rơi ngọt quá!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Khẽ động cọng rơm vàng.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Buổi sớm sương mơ màng 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Mắt long lanh ngọn cỏ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Buổi trưa thơm cánh gió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Nâng bước em tới trường.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F2FFC5-2ED6-4C6C-94AE-2E4153729BB1}"/>
              </a:ext>
            </a:extLst>
          </p:cNvPr>
          <p:cNvSpPr/>
          <p:nvPr/>
        </p:nvSpPr>
        <p:spPr>
          <a:xfrm>
            <a:off x="1675547" y="201596"/>
            <a:ext cx="84434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C1D3F"/>
              </a:buClr>
              <a:buSzPts val="3200"/>
              <a:defRPr/>
            </a:pPr>
            <a:r>
              <a:rPr lang="vi-VN" sz="4400" dirty="0">
                <a:solidFill>
                  <a:srgbClr val="00B0F0"/>
                </a:solidFill>
                <a:latin typeface="Coiny" panose="02000903060500060000" pitchFamily="2" charset="0"/>
              </a:rPr>
              <a:t>Con đường làng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1E9A836-F47C-45D9-8A40-0AA3887B5672}"/>
              </a:ext>
            </a:extLst>
          </p:cNvPr>
          <p:cNvSpPr/>
          <p:nvPr/>
        </p:nvSpPr>
        <p:spPr>
          <a:xfrm>
            <a:off x="339423" y="1765198"/>
            <a:ext cx="527050" cy="52705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7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46D20852-6C7B-44F2-9467-8D0A3CD3C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59" y="490520"/>
            <a:ext cx="527050" cy="2691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2B7C4EB-500A-49B0-9C8D-36A4CD6A3A8C}"/>
              </a:ext>
            </a:extLst>
          </p:cNvPr>
          <p:cNvSpPr/>
          <p:nvPr/>
        </p:nvSpPr>
        <p:spPr>
          <a:xfrm>
            <a:off x="475900" y="4546515"/>
            <a:ext cx="527050" cy="52705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7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prstClr val="black"/>
                </a:solidFill>
                <a:latin typeface="Arial Rounded MT Bold" pitchFamily="34" charset="0"/>
              </a:rPr>
              <a:t>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A4CDC41F-CA09-4525-B37D-C3C43A3DE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19" y="3317082"/>
            <a:ext cx="527050" cy="2691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EB404F-DEF3-4AB2-B340-69016734A639}"/>
              </a:ext>
            </a:extLst>
          </p:cNvPr>
          <p:cNvSpPr txBox="1"/>
          <p:nvPr/>
        </p:nvSpPr>
        <p:spPr>
          <a:xfrm>
            <a:off x="6678010" y="1071801"/>
            <a:ext cx="5108313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Buổi chiều tím hoàng hôn 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Đàn trâu về lững thững 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Bóng trăng tròn lừng lựng 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Vắt vẻo ngọn tre già…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Ai một lần đi xa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Con đường cong nỗi nhớ 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Lòng luôn thầm nhắc nhở 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Con đường làng thiết tha.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2D8CCC-AEE2-47E6-A05D-F09872706EFF}"/>
              </a:ext>
            </a:extLst>
          </p:cNvPr>
          <p:cNvSpPr txBox="1"/>
          <p:nvPr/>
        </p:nvSpPr>
        <p:spPr>
          <a:xfrm>
            <a:off x="8747421" y="6304002"/>
            <a:ext cx="44204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1200"/>
              </a:spcAft>
              <a:defRPr/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26D25F2-24C1-470F-9F6C-585F659A7102}"/>
              </a:ext>
            </a:extLst>
          </p:cNvPr>
          <p:cNvSpPr/>
          <p:nvPr/>
        </p:nvSpPr>
        <p:spPr>
          <a:xfrm>
            <a:off x="5768917" y="1864449"/>
            <a:ext cx="527050" cy="52705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7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prstClr val="black"/>
                </a:solidFill>
                <a:latin typeface="Arial Rounded MT Bold" pitchFamily="34" charset="0"/>
              </a:rPr>
              <a:t>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42330FB7-A7D0-4262-9511-36C0FFE4E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612" y="586316"/>
            <a:ext cx="527050" cy="2691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921A2E6F-9BA2-4613-B1D0-D1F74708A516}"/>
              </a:ext>
            </a:extLst>
          </p:cNvPr>
          <p:cNvSpPr/>
          <p:nvPr/>
        </p:nvSpPr>
        <p:spPr>
          <a:xfrm>
            <a:off x="5768917" y="4768276"/>
            <a:ext cx="527050" cy="52705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7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noProof="0" dirty="0">
                <a:solidFill>
                  <a:prstClr val="black"/>
                </a:solidFill>
                <a:latin typeface="Arial Rounded MT Bold" pitchFamily="34" charset="0"/>
              </a:rPr>
              <a:t>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C66A0566-25AF-4B2F-ABEE-2E226352C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177" y="3464197"/>
            <a:ext cx="527050" cy="2691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C437AD-B630-49BD-87CA-A30132C8A0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53" y="115419"/>
            <a:ext cx="580334" cy="58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803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  <p:bldP spid="14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79FE69-0CD6-43E3-9F2F-AAB1EA6E138B}"/>
              </a:ext>
            </a:extLst>
          </p:cNvPr>
          <p:cNvSpPr/>
          <p:nvPr/>
        </p:nvSpPr>
        <p:spPr>
          <a:xfrm>
            <a:off x="3265512" y="1820637"/>
            <a:ext cx="6096000" cy="252376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Con đường rợp bóng tre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Uốn mình trong nắng hạ 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Tiếng chim rơi ngọt quá!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Khẽ động cọng rơm vàng.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68161" y="119828"/>
            <a:ext cx="4318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kern="1200" dirty="0" err="1">
                <a:solidFill>
                  <a:srgbClr val="E4365F"/>
                </a:solidFill>
                <a:latin typeface="Arial" panose="020B0604020202020204" pitchFamily="34" charset="0"/>
              </a:rPr>
              <a:t>Luyện</a:t>
            </a:r>
            <a:r>
              <a:rPr lang="en-US" sz="2800" b="1" kern="1200" dirty="0">
                <a:solidFill>
                  <a:srgbClr val="E4365F"/>
                </a:solidFill>
                <a:latin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srgbClr val="E4365F"/>
                </a:solidFill>
                <a:latin typeface="Arial" panose="020B0604020202020204" pitchFamily="34" charset="0"/>
              </a:rPr>
              <a:t>đọc</a:t>
            </a:r>
            <a:r>
              <a:rPr lang="en-US" sz="2800" b="1" kern="1200" dirty="0">
                <a:solidFill>
                  <a:srgbClr val="E4365F"/>
                </a:solidFill>
                <a:latin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srgbClr val="E4365F"/>
                </a:solidFill>
                <a:latin typeface="Arial" panose="020B0604020202020204" pitchFamily="34" charset="0"/>
              </a:rPr>
              <a:t>nối</a:t>
            </a:r>
            <a:r>
              <a:rPr lang="en-US" sz="2800" b="1" kern="1200" dirty="0">
                <a:solidFill>
                  <a:srgbClr val="E4365F"/>
                </a:solidFill>
                <a:latin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srgbClr val="E4365F"/>
                </a:solidFill>
                <a:latin typeface="Arial" panose="020B0604020202020204" pitchFamily="34" charset="0"/>
              </a:rPr>
              <a:t>tiếp</a:t>
            </a:r>
            <a:r>
              <a:rPr lang="en-US" sz="2800" b="1" kern="1200" dirty="0">
                <a:solidFill>
                  <a:srgbClr val="E4365F"/>
                </a:solidFill>
                <a:latin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srgbClr val="E4365F"/>
                </a:solidFill>
                <a:latin typeface="Arial" panose="020B0604020202020204" pitchFamily="34" charset="0"/>
              </a:rPr>
              <a:t>đoạn</a:t>
            </a:r>
            <a:endParaRPr lang="en-US" sz="2800" b="1" kern="1200" dirty="0">
              <a:solidFill>
                <a:srgbClr val="E4365F"/>
              </a:solidFill>
              <a:latin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9678" y="2086"/>
            <a:ext cx="3766051" cy="1436993"/>
          </a:xfrm>
          <a:prstGeom prst="rect">
            <a:avLst/>
          </a:prstGeom>
        </p:spPr>
      </p:pic>
      <p:cxnSp>
        <p:nvCxnSpPr>
          <p:cNvPr id="4" name="Straight Connector 3"/>
          <p:cNvCxnSpPr>
            <a:cxnSpLocks/>
          </p:cNvCxnSpPr>
          <p:nvPr/>
        </p:nvCxnSpPr>
        <p:spPr>
          <a:xfrm>
            <a:off x="5285409" y="4344405"/>
            <a:ext cx="15853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13" name="图片 8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4" name="图片 8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F16A060-F86C-4380-9194-90E9C63E17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5" y="140248"/>
            <a:ext cx="580334" cy="58033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E69B602-A575-487B-9218-AAD89F60F892}"/>
              </a:ext>
            </a:extLst>
          </p:cNvPr>
          <p:cNvSpPr/>
          <p:nvPr/>
        </p:nvSpPr>
        <p:spPr>
          <a:xfrm>
            <a:off x="1320705" y="820657"/>
            <a:ext cx="84434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C1D3F"/>
              </a:buClr>
              <a:buSzPts val="3200"/>
              <a:defRPr/>
            </a:pPr>
            <a:r>
              <a:rPr lang="vi-VN" sz="4400" dirty="0">
                <a:solidFill>
                  <a:srgbClr val="00B0F0"/>
                </a:solidFill>
                <a:latin typeface="Coiny" panose="02000903060500060000" pitchFamily="2" charset="0"/>
              </a:rPr>
              <a:t>Con đường làng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79F596B-E207-4E3B-914B-369F69E79DFC}"/>
              </a:ext>
            </a:extLst>
          </p:cNvPr>
          <p:cNvSpPr/>
          <p:nvPr/>
        </p:nvSpPr>
        <p:spPr>
          <a:xfrm>
            <a:off x="1320705" y="2659136"/>
            <a:ext cx="527050" cy="52705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7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113330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79FE69-0CD6-43E3-9F2F-AAB1EA6E138B}"/>
              </a:ext>
            </a:extLst>
          </p:cNvPr>
          <p:cNvSpPr/>
          <p:nvPr/>
        </p:nvSpPr>
        <p:spPr>
          <a:xfrm>
            <a:off x="3127566" y="1923642"/>
            <a:ext cx="6096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Buổi sớm sương mơ màng 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Mắt long lanh ngọn cỏ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Buổi trưa thơm cánh gió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Nâng bước em tới trường.</a:t>
            </a:r>
          </a:p>
          <a:p>
            <a:pPr lvl="0" algn="just">
              <a:spcAft>
                <a:spcPts val="1200"/>
              </a:spcAft>
              <a:defRPr/>
            </a:pP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68161" y="119828"/>
            <a:ext cx="4318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đoạn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4365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9678" y="2086"/>
            <a:ext cx="3766051" cy="1436993"/>
          </a:xfrm>
          <a:prstGeom prst="rect">
            <a:avLst/>
          </a:prstGeom>
        </p:spPr>
      </p:pic>
      <p:cxnSp>
        <p:nvCxnSpPr>
          <p:cNvPr id="4" name="Straight Connector 3"/>
          <p:cNvCxnSpPr>
            <a:cxnSpLocks/>
          </p:cNvCxnSpPr>
          <p:nvPr/>
        </p:nvCxnSpPr>
        <p:spPr>
          <a:xfrm>
            <a:off x="4053617" y="3095597"/>
            <a:ext cx="16185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13" name="图片 8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4" name="图片 8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F16A060-F86C-4380-9194-90E9C63E17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5" y="140248"/>
            <a:ext cx="580334" cy="58033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E69B602-A575-487B-9218-AAD89F60F892}"/>
              </a:ext>
            </a:extLst>
          </p:cNvPr>
          <p:cNvSpPr/>
          <p:nvPr/>
        </p:nvSpPr>
        <p:spPr>
          <a:xfrm>
            <a:off x="1320705" y="820657"/>
            <a:ext cx="84434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C1D3F"/>
              </a:buClr>
              <a:buSzPts val="3200"/>
              <a:defRPr/>
            </a:pPr>
            <a:r>
              <a:rPr lang="vi-VN" sz="4400" dirty="0">
                <a:solidFill>
                  <a:srgbClr val="00B0F0"/>
                </a:solidFill>
                <a:latin typeface="Coiny" panose="02000903060500060000" pitchFamily="2" charset="0"/>
              </a:rPr>
              <a:t>Con đường làng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79F596B-E207-4E3B-914B-369F69E79DFC}"/>
              </a:ext>
            </a:extLst>
          </p:cNvPr>
          <p:cNvSpPr/>
          <p:nvPr/>
        </p:nvSpPr>
        <p:spPr>
          <a:xfrm>
            <a:off x="1320705" y="2659136"/>
            <a:ext cx="527050" cy="52705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prstClr val="black"/>
                </a:solidFill>
                <a:latin typeface="Arial Rounded MT Bold" pitchFamily="34" charset="0"/>
              </a:rPr>
              <a:t>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6729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79FE69-0CD6-43E3-9F2F-AAB1EA6E138B}"/>
              </a:ext>
            </a:extLst>
          </p:cNvPr>
          <p:cNvSpPr/>
          <p:nvPr/>
        </p:nvSpPr>
        <p:spPr>
          <a:xfrm>
            <a:off x="3265511" y="1790944"/>
            <a:ext cx="6096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Buổi chiều tím hoàng hôn 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Đàn trâu về lững thững 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Bóng trăng tròn lừng lựng 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Vắt vẻo ngọn tre già…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68161" y="119828"/>
            <a:ext cx="4318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đoạn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4365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9678" y="2086"/>
            <a:ext cx="3766051" cy="1436993"/>
          </a:xfrm>
          <a:prstGeom prst="rect">
            <a:avLst/>
          </a:prstGeom>
        </p:spPr>
      </p:pic>
      <p:cxnSp>
        <p:nvCxnSpPr>
          <p:cNvPr id="4" name="Straight Connector 3"/>
          <p:cNvCxnSpPr>
            <a:cxnSpLocks/>
          </p:cNvCxnSpPr>
          <p:nvPr/>
        </p:nvCxnSpPr>
        <p:spPr>
          <a:xfrm>
            <a:off x="5610591" y="2968323"/>
            <a:ext cx="19001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13" name="图片 8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4" name="图片 8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F16A060-F86C-4380-9194-90E9C63E17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5" y="140248"/>
            <a:ext cx="580334" cy="58033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E69B602-A575-487B-9218-AAD89F60F892}"/>
              </a:ext>
            </a:extLst>
          </p:cNvPr>
          <p:cNvSpPr/>
          <p:nvPr/>
        </p:nvSpPr>
        <p:spPr>
          <a:xfrm>
            <a:off x="1320705" y="820657"/>
            <a:ext cx="84434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C1D3F"/>
              </a:buClr>
              <a:buSzPts val="3200"/>
              <a:defRPr/>
            </a:pPr>
            <a:r>
              <a:rPr lang="vi-VN" sz="4400" dirty="0">
                <a:solidFill>
                  <a:srgbClr val="00B0F0"/>
                </a:solidFill>
                <a:latin typeface="Coiny" panose="02000903060500060000" pitchFamily="2" charset="0"/>
              </a:rPr>
              <a:t>Con đường làng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79F596B-E207-4E3B-914B-369F69E79DFC}"/>
              </a:ext>
            </a:extLst>
          </p:cNvPr>
          <p:cNvSpPr/>
          <p:nvPr/>
        </p:nvSpPr>
        <p:spPr>
          <a:xfrm>
            <a:off x="1320705" y="2659136"/>
            <a:ext cx="527050" cy="52705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prstClr val="black"/>
                </a:solidFill>
                <a:latin typeface="Arial Rounded MT Bold" pitchFamily="34" charset="0"/>
              </a:rPr>
              <a:t>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2861A43-5480-488A-A86E-BCE62C78F338}"/>
              </a:ext>
            </a:extLst>
          </p:cNvPr>
          <p:cNvCxnSpPr>
            <a:cxnSpLocks/>
          </p:cNvCxnSpPr>
          <p:nvPr/>
        </p:nvCxnSpPr>
        <p:spPr>
          <a:xfrm>
            <a:off x="6298835" y="3654122"/>
            <a:ext cx="1683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9B2BCDF-14D9-470A-BEC2-F8045C2A20C0}"/>
              </a:ext>
            </a:extLst>
          </p:cNvPr>
          <p:cNvCxnSpPr>
            <a:cxnSpLocks/>
          </p:cNvCxnSpPr>
          <p:nvPr/>
        </p:nvCxnSpPr>
        <p:spPr>
          <a:xfrm>
            <a:off x="3265511" y="4297060"/>
            <a:ext cx="1683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8355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79FE69-0CD6-43E3-9F2F-AAB1EA6E138B}"/>
              </a:ext>
            </a:extLst>
          </p:cNvPr>
          <p:cNvSpPr/>
          <p:nvPr/>
        </p:nvSpPr>
        <p:spPr>
          <a:xfrm>
            <a:off x="3294086" y="1788501"/>
            <a:ext cx="6096000" cy="252376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Ai một lần đi xa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Con đường cong nỗi nhớ 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Lòng luôn thầm nhắc nhở 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Con đường làng thiết tha.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68161" y="119828"/>
            <a:ext cx="4318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đoạn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4365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9678" y="2086"/>
            <a:ext cx="3766051" cy="1436993"/>
          </a:xfrm>
          <a:prstGeom prst="rect">
            <a:avLst/>
          </a:prstGeom>
        </p:spPr>
      </p:pic>
      <p:grpSp>
        <p:nvGrpSpPr>
          <p:cNvPr id="11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13" name="图片 8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4" name="图片 8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F16A060-F86C-4380-9194-90E9C63E17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5" y="140248"/>
            <a:ext cx="580334" cy="58033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E69B602-A575-487B-9218-AAD89F60F892}"/>
              </a:ext>
            </a:extLst>
          </p:cNvPr>
          <p:cNvSpPr/>
          <p:nvPr/>
        </p:nvSpPr>
        <p:spPr>
          <a:xfrm>
            <a:off x="1320705" y="820657"/>
            <a:ext cx="84434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C1D3F"/>
              </a:buClr>
              <a:buSzPts val="3200"/>
              <a:defRPr/>
            </a:pPr>
            <a:r>
              <a:rPr lang="vi-VN" sz="4400" dirty="0">
                <a:solidFill>
                  <a:srgbClr val="00B0F0"/>
                </a:solidFill>
                <a:latin typeface="Coiny" panose="02000903060500060000" pitchFamily="2" charset="0"/>
              </a:rPr>
              <a:t>Con đường làng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79F596B-E207-4E3B-914B-369F69E79DFC}"/>
              </a:ext>
            </a:extLst>
          </p:cNvPr>
          <p:cNvSpPr/>
          <p:nvPr/>
        </p:nvSpPr>
        <p:spPr>
          <a:xfrm>
            <a:off x="1320705" y="2659136"/>
            <a:ext cx="527050" cy="52705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prstClr val="black"/>
                </a:solidFill>
                <a:latin typeface="Arial Rounded MT Bold" pitchFamily="34" charset="0"/>
              </a:rPr>
              <a:t>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1086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91440" y="4562899"/>
            <a:ext cx="12283440" cy="2295101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59089" y="175369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3600" b="1" dirty="0" err="1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Luyện</a:t>
            </a:r>
            <a:r>
              <a:rPr lang="en-US" altLang="zh-CN" sz="3600" b="1" dirty="0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lang="en-US" altLang="zh-CN" sz="3600" b="1" dirty="0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nhóm</a:t>
            </a:r>
            <a:endParaRPr lang="zh-CN" altLang="en-US" sz="3600" b="1" dirty="0">
              <a:solidFill>
                <a:srgbClr val="0070C0"/>
              </a:solidFill>
              <a:latin typeface="+mj-lt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18833" y="1107890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kern="1200" dirty="0" err="1">
                <a:solidFill>
                  <a:srgbClr val="00B050"/>
                </a:solidFill>
              </a:rPr>
              <a:t>Yêu</a:t>
            </a:r>
            <a:r>
              <a:rPr lang="zh-CN" altLang="en-US" sz="3200" b="1" kern="1200" dirty="0">
                <a:solidFill>
                  <a:srgbClr val="00B050"/>
                </a:solidFill>
              </a:rPr>
              <a:t> </a:t>
            </a:r>
            <a:r>
              <a:rPr lang="en-US" altLang="zh-CN" sz="3200" b="1" kern="1200" dirty="0" err="1">
                <a:solidFill>
                  <a:srgbClr val="00B050"/>
                </a:solidFill>
              </a:rPr>
              <a:t>cầu</a:t>
            </a:r>
            <a:endParaRPr lang="zh-CN" altLang="en-US" sz="3200" b="1" kern="1200" dirty="0">
              <a:solidFill>
                <a:srgbClr val="00B050"/>
              </a:solidFill>
            </a:endParaRPr>
          </a:p>
          <a:p>
            <a:pPr>
              <a:buSzPts val="2800"/>
            </a:pPr>
            <a:r>
              <a:rPr lang="en-US" altLang="zh-CN" sz="3200" kern="1200" dirty="0">
                <a:solidFill>
                  <a:srgbClr val="00B050"/>
                </a:solidFill>
              </a:rPr>
              <a:t>- </a:t>
            </a:r>
            <a:r>
              <a:rPr lang="en-US" altLang="zh-CN" sz="3200" kern="1200" dirty="0" err="1">
                <a:solidFill>
                  <a:srgbClr val="00B050"/>
                </a:solidFill>
              </a:rPr>
              <a:t>Phân</a:t>
            </a:r>
            <a:r>
              <a:rPr lang="zh-CN" altLang="en-US" sz="3200" kern="1200" dirty="0">
                <a:solidFill>
                  <a:srgbClr val="00B050"/>
                </a:solidFill>
              </a:rPr>
              <a:t> </a:t>
            </a:r>
            <a:r>
              <a:rPr lang="en-US" altLang="zh-CN" sz="3200" kern="1200" dirty="0" err="1">
                <a:solidFill>
                  <a:srgbClr val="00B050"/>
                </a:solidFill>
              </a:rPr>
              <a:t>công</a:t>
            </a:r>
            <a:r>
              <a:rPr lang="zh-CN" altLang="en-US" sz="3200" kern="1200" dirty="0">
                <a:solidFill>
                  <a:srgbClr val="00B050"/>
                </a:solidFill>
              </a:rPr>
              <a:t> </a:t>
            </a:r>
            <a:r>
              <a:rPr lang="en-US" altLang="zh-CN" sz="3200" kern="1200" dirty="0" err="1">
                <a:solidFill>
                  <a:srgbClr val="00B050"/>
                </a:solidFill>
              </a:rPr>
              <a:t>đọc</a:t>
            </a:r>
            <a:r>
              <a:rPr lang="zh-CN" altLang="en-US" sz="3200" kern="1200" dirty="0">
                <a:solidFill>
                  <a:srgbClr val="00B050"/>
                </a:solidFill>
              </a:rPr>
              <a:t> </a:t>
            </a:r>
            <a:r>
              <a:rPr lang="en-US" altLang="zh-CN" sz="3200" kern="1200" dirty="0" err="1">
                <a:solidFill>
                  <a:srgbClr val="00B050"/>
                </a:solidFill>
              </a:rPr>
              <a:t>theo</a:t>
            </a:r>
            <a:r>
              <a:rPr lang="zh-CN" altLang="en-US" sz="3200" kern="1200" dirty="0">
                <a:solidFill>
                  <a:srgbClr val="00B050"/>
                </a:solidFill>
              </a:rPr>
              <a:t> </a:t>
            </a:r>
            <a:r>
              <a:rPr lang="en-US" altLang="zh-CN" sz="3200" kern="1200" dirty="0" err="1">
                <a:solidFill>
                  <a:srgbClr val="00B050"/>
                </a:solidFill>
              </a:rPr>
              <a:t>đoạn</a:t>
            </a:r>
            <a:endParaRPr lang="zh-CN" altLang="en-US" sz="3200" kern="1200" dirty="0">
              <a:solidFill>
                <a:srgbClr val="00B050"/>
              </a:solidFill>
            </a:endParaRPr>
          </a:p>
          <a:p>
            <a:pPr>
              <a:buSzPts val="2800"/>
            </a:pPr>
            <a:r>
              <a:rPr lang="en-US" altLang="zh-CN" sz="3200" kern="1200" dirty="0">
                <a:solidFill>
                  <a:srgbClr val="00B050"/>
                </a:solidFill>
              </a:rPr>
              <a:t>- </a:t>
            </a:r>
            <a:r>
              <a:rPr lang="en-US" altLang="zh-CN" sz="3200" kern="1200" dirty="0" err="1">
                <a:solidFill>
                  <a:srgbClr val="00B050"/>
                </a:solidFill>
              </a:rPr>
              <a:t>Tất</a:t>
            </a:r>
            <a:r>
              <a:rPr lang="zh-CN" altLang="en-US" sz="3200" kern="1200" dirty="0">
                <a:solidFill>
                  <a:srgbClr val="00B050"/>
                </a:solidFill>
              </a:rPr>
              <a:t> </a:t>
            </a:r>
            <a:r>
              <a:rPr lang="en-US" altLang="zh-CN" sz="3200" kern="1200" dirty="0" err="1">
                <a:solidFill>
                  <a:srgbClr val="00B050"/>
                </a:solidFill>
              </a:rPr>
              <a:t>cả</a:t>
            </a:r>
            <a:r>
              <a:rPr lang="zh-CN" altLang="en-US" sz="3200" kern="1200" dirty="0">
                <a:solidFill>
                  <a:srgbClr val="00B050"/>
                </a:solidFill>
              </a:rPr>
              <a:t> </a:t>
            </a:r>
            <a:r>
              <a:rPr lang="en-US" altLang="zh-CN" sz="3200" kern="1200" dirty="0" err="1">
                <a:solidFill>
                  <a:srgbClr val="00B050"/>
                </a:solidFill>
              </a:rPr>
              <a:t>thành</a:t>
            </a:r>
            <a:r>
              <a:rPr lang="zh-CN" altLang="en-US" sz="3200" kern="1200" dirty="0">
                <a:solidFill>
                  <a:srgbClr val="00B050"/>
                </a:solidFill>
              </a:rPr>
              <a:t> </a:t>
            </a:r>
            <a:r>
              <a:rPr lang="en-US" altLang="zh-CN" sz="3200" kern="1200" dirty="0" err="1">
                <a:solidFill>
                  <a:srgbClr val="00B050"/>
                </a:solidFill>
              </a:rPr>
              <a:t>viên</a:t>
            </a:r>
            <a:r>
              <a:rPr lang="zh-CN" altLang="en-US" sz="3200" kern="1200" dirty="0">
                <a:solidFill>
                  <a:srgbClr val="00B050"/>
                </a:solidFill>
              </a:rPr>
              <a:t> </a:t>
            </a:r>
            <a:r>
              <a:rPr lang="en-US" altLang="zh-CN" sz="3200" kern="1200" dirty="0" err="1">
                <a:solidFill>
                  <a:srgbClr val="00B050"/>
                </a:solidFill>
              </a:rPr>
              <a:t>đều</a:t>
            </a:r>
            <a:r>
              <a:rPr lang="zh-CN" altLang="en-US" sz="3200" kern="1200" dirty="0">
                <a:solidFill>
                  <a:srgbClr val="00B050"/>
                </a:solidFill>
              </a:rPr>
              <a:t> </a:t>
            </a:r>
            <a:r>
              <a:rPr lang="en-US" altLang="zh-CN" sz="3200" kern="1200" dirty="0" err="1">
                <a:solidFill>
                  <a:srgbClr val="00B050"/>
                </a:solidFill>
              </a:rPr>
              <a:t>đọc</a:t>
            </a:r>
            <a:endParaRPr lang="zh-CN" altLang="en-US" sz="3200" kern="1200" dirty="0">
              <a:solidFill>
                <a:srgbClr val="00B050"/>
              </a:solidFill>
            </a:endParaRPr>
          </a:p>
          <a:p>
            <a:pPr>
              <a:buSzPts val="2800"/>
            </a:pPr>
            <a:r>
              <a:rPr lang="en-US" altLang="zh-CN" sz="3200" kern="1200" dirty="0">
                <a:solidFill>
                  <a:srgbClr val="00B050"/>
                </a:solidFill>
              </a:rPr>
              <a:t>- </a:t>
            </a:r>
            <a:r>
              <a:rPr lang="en-US" altLang="zh-CN" sz="3200" kern="1200" dirty="0" err="1">
                <a:solidFill>
                  <a:srgbClr val="00B050"/>
                </a:solidFill>
              </a:rPr>
              <a:t>Giải</a:t>
            </a:r>
            <a:r>
              <a:rPr lang="zh-CN" altLang="en-US" sz="3200" kern="1200" dirty="0">
                <a:solidFill>
                  <a:srgbClr val="00B050"/>
                </a:solidFill>
              </a:rPr>
              <a:t> </a:t>
            </a:r>
            <a:r>
              <a:rPr lang="en-US" altLang="zh-CN" sz="3200" kern="1200" dirty="0" err="1">
                <a:solidFill>
                  <a:srgbClr val="00B050"/>
                </a:solidFill>
              </a:rPr>
              <a:t>nghĩa</a:t>
            </a:r>
            <a:r>
              <a:rPr lang="zh-CN" altLang="en-US" sz="3200" kern="1200" dirty="0">
                <a:solidFill>
                  <a:srgbClr val="00B050"/>
                </a:solidFill>
              </a:rPr>
              <a:t> </a:t>
            </a:r>
            <a:r>
              <a:rPr lang="en-US" altLang="zh-CN" sz="3200" kern="1200" dirty="0" err="1">
                <a:solidFill>
                  <a:srgbClr val="00B050"/>
                </a:solidFill>
              </a:rPr>
              <a:t>từ</a:t>
            </a:r>
            <a:r>
              <a:rPr lang="zh-CN" altLang="en-US" sz="3200" kern="1200" dirty="0">
                <a:solidFill>
                  <a:srgbClr val="00B050"/>
                </a:solidFill>
              </a:rPr>
              <a:t> </a:t>
            </a:r>
            <a:r>
              <a:rPr lang="en-US" altLang="zh-CN" sz="3200" kern="1200" dirty="0" err="1">
                <a:solidFill>
                  <a:srgbClr val="00B050"/>
                </a:solidFill>
              </a:rPr>
              <a:t>cùng</a:t>
            </a:r>
            <a:r>
              <a:rPr lang="zh-CN" altLang="en-US" sz="3200" kern="1200" dirty="0">
                <a:solidFill>
                  <a:srgbClr val="00B050"/>
                </a:solidFill>
              </a:rPr>
              <a:t> </a:t>
            </a:r>
            <a:r>
              <a:rPr lang="en-US" altLang="zh-CN" sz="3200" kern="1200" dirty="0" err="1">
                <a:solidFill>
                  <a:srgbClr val="00B050"/>
                </a:solidFill>
              </a:rPr>
              <a:t>nhau</a:t>
            </a:r>
            <a:endParaRPr lang="zh-CN" altLang="en-US" sz="3200" kern="1200" dirty="0">
              <a:solidFill>
                <a:srgbClr val="00B050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6697" y="952561"/>
            <a:ext cx="4637808" cy="23332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882" y="3633569"/>
            <a:ext cx="3629742" cy="18420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A969E4-A215-432B-8388-17F90B4372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5" y="140248"/>
            <a:ext cx="580334" cy="58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2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329941" y="2365393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" name="图片 6">
            <a:extLst>
              <a:ext uri="{FF2B5EF4-FFF2-40B4-BE49-F238E27FC236}">
                <a16:creationId xmlns:a16="http://schemas.microsoft.com/office/drawing/2014/main" id="{BF1A8119-2F31-4092-98EC-D782F8BDC9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24" b="13559"/>
          <a:stretch/>
        </p:blipFill>
        <p:spPr>
          <a:xfrm>
            <a:off x="8961120" y="5748126"/>
            <a:ext cx="3449719" cy="11098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348895" y="569875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trước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lớp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67803" y="1421739"/>
            <a:ext cx="3946593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82295" y="2472331"/>
            <a:ext cx="1938351" cy="599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đúng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2470875" y="2512719"/>
            <a:ext cx="504000" cy="504000"/>
          </a:xfrm>
          <a:prstGeom prst="ellipse">
            <a:avLst/>
          </a:prstGeom>
          <a:solidFill>
            <a:srgbClr val="93E3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329941" y="3342381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FFF09D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82295" y="3449319"/>
            <a:ext cx="1960793" cy="599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to,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rõ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470875" y="3489707"/>
            <a:ext cx="504000" cy="504000"/>
          </a:xfrm>
          <a:prstGeom prst="ellipse">
            <a:avLst/>
          </a:prstGeom>
          <a:solidFill>
            <a:srgbClr val="FFE443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329940" y="4408123"/>
            <a:ext cx="5119273" cy="798653"/>
          </a:xfrm>
          <a:prstGeom prst="roundRect">
            <a:avLst>
              <a:gd name="adj" fmla="val 50000"/>
            </a:avLst>
          </a:prstGeom>
          <a:solidFill>
            <a:srgbClr val="FFD1C5"/>
          </a:solidFill>
          <a:ln>
            <a:solidFill>
              <a:srgbClr val="FF5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82295" y="4515061"/>
            <a:ext cx="37369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Ngắt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nghỉ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đúng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chỗ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470875" y="4555449"/>
            <a:ext cx="504000" cy="504000"/>
          </a:xfrm>
          <a:prstGeom prst="ellipse">
            <a:avLst/>
          </a:prstGeom>
          <a:solidFill>
            <a:srgbClr val="FFB7A3"/>
          </a:solidFill>
          <a:ln>
            <a:solidFill>
              <a:srgbClr val="FF5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3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31703" y="2339134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02603" y="3327786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667844" y="4446667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B24AC48-0427-4BDE-A1A7-3385B31ABF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93" y="574316"/>
            <a:ext cx="580334" cy="58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6264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7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772" y="666389"/>
            <a:ext cx="1680072" cy="140971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8" name="Rounded Rectangle 27"/>
          <p:cNvSpPr/>
          <p:nvPr/>
        </p:nvSpPr>
        <p:spPr>
          <a:xfrm>
            <a:off x="2696657" y="1785307"/>
            <a:ext cx="6504535" cy="32399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16127" t="11921" r="14764" b="20863"/>
          <a:stretch/>
        </p:blipFill>
        <p:spPr>
          <a:xfrm>
            <a:off x="3710549" y="2196156"/>
            <a:ext cx="4476749" cy="225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121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6" name="Rectangle 25"/>
          <p:cNvSpPr/>
          <p:nvPr/>
        </p:nvSpPr>
        <p:spPr>
          <a:xfrm>
            <a:off x="772392" y="251889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</a:rPr>
              <a:t>Giải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</a:rPr>
              <a:t>nghĩa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</a:rPr>
              <a:t>từ</a:t>
            </a:r>
            <a:endParaRPr lang="zh-CN" altLang="en-US" sz="3200" b="1" dirty="0">
              <a:solidFill>
                <a:srgbClr val="0070C0"/>
              </a:solidFill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29" name="PA_库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77615" y="185794"/>
            <a:ext cx="6435852" cy="5011074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675920" y="1877292"/>
            <a:ext cx="39662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bài</a:t>
            </a:r>
            <a:r>
              <a:rPr lang="en-US" sz="3600" dirty="0"/>
              <a:t> “Con </a:t>
            </a:r>
            <a:r>
              <a:rPr lang="en-US" sz="3600" dirty="0" err="1"/>
              <a:t>đường</a:t>
            </a:r>
            <a:r>
              <a:rPr lang="en-US" sz="3600" dirty="0"/>
              <a:t> </a:t>
            </a:r>
            <a:r>
              <a:rPr lang="en-US" sz="3600" dirty="0" err="1"/>
              <a:t>làng</a:t>
            </a:r>
            <a:r>
              <a:rPr lang="en-US" sz="3600" dirty="0"/>
              <a:t>”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pt-BR" sz="3600" b="1" dirty="0"/>
              <a:t>từ nào em chưa hiểu nghĩa</a:t>
            </a:r>
            <a:r>
              <a:rPr lang="pt-BR" sz="3600" dirty="0"/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92B9F0-CEC9-4310-807C-574167CDDBC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19" y="251889"/>
            <a:ext cx="580334" cy="58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275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08" y="3515151"/>
            <a:ext cx="3491233" cy="3120403"/>
          </a:xfrm>
          <a:prstGeom prst="rect">
            <a:avLst/>
          </a:prstGeom>
        </p:spPr>
      </p:pic>
      <p:sp>
        <p:nvSpPr>
          <p:cNvPr id="39" name="任意多边形 38"/>
          <p:cNvSpPr/>
          <p:nvPr/>
        </p:nvSpPr>
        <p:spPr>
          <a:xfrm>
            <a:off x="5842736" y="6046872"/>
            <a:ext cx="637921" cy="639800"/>
          </a:xfrm>
          <a:custGeom>
            <a:avLst/>
            <a:gdLst>
              <a:gd name="connsiteX0" fmla="*/ 80886 w 717390"/>
              <a:gd name="connsiteY0" fmla="*/ 89167 h 719503"/>
              <a:gd name="connsiteX1" fmla="*/ 414519 w 717390"/>
              <a:gd name="connsiteY1" fmla="*/ 2670 h 719503"/>
              <a:gd name="connsiteX2" fmla="*/ 674011 w 717390"/>
              <a:gd name="connsiteY2" fmla="*/ 138594 h 719503"/>
              <a:gd name="connsiteX3" fmla="*/ 686367 w 717390"/>
              <a:gd name="connsiteY3" fmla="*/ 509297 h 719503"/>
              <a:gd name="connsiteX4" fmla="*/ 365092 w 717390"/>
              <a:gd name="connsiteY4" fmla="*/ 719362 h 719503"/>
              <a:gd name="connsiteX5" fmla="*/ 19103 w 717390"/>
              <a:gd name="connsiteY5" fmla="*/ 534011 h 719503"/>
              <a:gd name="connsiteX6" fmla="*/ 80886 w 717390"/>
              <a:gd name="connsiteY6" fmla="*/ 89167 h 719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7390" h="719503">
                <a:moveTo>
                  <a:pt x="80886" y="89167"/>
                </a:moveTo>
                <a:cubicBezTo>
                  <a:pt x="146789" y="610"/>
                  <a:pt x="315665" y="-5568"/>
                  <a:pt x="414519" y="2670"/>
                </a:cubicBezTo>
                <a:cubicBezTo>
                  <a:pt x="513373" y="10908"/>
                  <a:pt x="628703" y="54156"/>
                  <a:pt x="674011" y="138594"/>
                </a:cubicBezTo>
                <a:cubicBezTo>
                  <a:pt x="719319" y="223032"/>
                  <a:pt x="737853" y="412502"/>
                  <a:pt x="686367" y="509297"/>
                </a:cubicBezTo>
                <a:cubicBezTo>
                  <a:pt x="634881" y="606092"/>
                  <a:pt x="476303" y="715243"/>
                  <a:pt x="365092" y="719362"/>
                </a:cubicBezTo>
                <a:cubicBezTo>
                  <a:pt x="253881" y="723481"/>
                  <a:pt x="64411" y="636984"/>
                  <a:pt x="19103" y="534011"/>
                </a:cubicBezTo>
                <a:cubicBezTo>
                  <a:pt x="-26205" y="431038"/>
                  <a:pt x="14983" y="177724"/>
                  <a:pt x="80886" y="89167"/>
                </a:cubicBezTo>
                <a:close/>
              </a:path>
            </a:pathLst>
          </a:cu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" y="0"/>
            <a:ext cx="1181659" cy="1181659"/>
          </a:xfrm>
          <a:prstGeom prst="rect">
            <a:avLst/>
          </a:prstGeom>
        </p:spPr>
      </p:pic>
      <p:pic>
        <p:nvPicPr>
          <p:cNvPr id="30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632" y="4316110"/>
            <a:ext cx="7155460" cy="2255259"/>
          </a:xfrm>
          <a:prstGeom prst="rect">
            <a:avLst/>
          </a:prstGeom>
        </p:spPr>
      </p:pic>
      <p:pic>
        <p:nvPicPr>
          <p:cNvPr id="32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31041"/>
            <a:ext cx="2279804" cy="2279804"/>
          </a:xfrm>
          <a:prstGeom prst="rect">
            <a:avLst/>
          </a:prstGeom>
        </p:spPr>
      </p:pic>
      <p:pic>
        <p:nvPicPr>
          <p:cNvPr id="35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18092" y="350869"/>
            <a:ext cx="2263968" cy="22639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96" y="1817863"/>
            <a:ext cx="8716322" cy="2185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CAD061-3F38-4771-8663-D8B16E247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7057138" y="100167"/>
            <a:ext cx="33661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4800" b="1" dirty="0" err="1">
                <a:solidFill>
                  <a:srgbClr val="FF000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Giải</a:t>
            </a:r>
            <a:r>
              <a:rPr lang="en-US" altLang="zh-CN" sz="4800" b="1" dirty="0">
                <a:solidFill>
                  <a:srgbClr val="FF000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nghĩa</a:t>
            </a:r>
            <a:r>
              <a:rPr lang="en-US" altLang="zh-CN" sz="4800" b="1" dirty="0">
                <a:solidFill>
                  <a:srgbClr val="FF000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từ</a:t>
            </a:r>
            <a:endParaRPr lang="zh-CN" altLang="en-US" sz="4800" b="1" dirty="0">
              <a:solidFill>
                <a:srgbClr val="FF0000"/>
              </a:solidFill>
              <a:latin typeface="+mj-lt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263066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FDEC60-4034-4549-9558-6399A0E1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387130" y="166164"/>
            <a:ext cx="41425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Giải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nghĩa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từ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18170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95584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84" name="组合 83"/>
          <p:cNvGrpSpPr/>
          <p:nvPr/>
        </p:nvGrpSpPr>
        <p:grpSpPr>
          <a:xfrm>
            <a:off x="36118" y="5920577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6" name="Rectangle 25"/>
          <p:cNvSpPr/>
          <p:nvPr/>
        </p:nvSpPr>
        <p:spPr>
          <a:xfrm>
            <a:off x="772392" y="251889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3600" b="1" dirty="0" err="1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Giải</a:t>
            </a:r>
            <a:r>
              <a:rPr lang="en-US" altLang="zh-CN" sz="3600" b="1" dirty="0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nghĩa</a:t>
            </a:r>
            <a:r>
              <a:rPr lang="en-US" altLang="zh-CN" sz="3600" b="1" dirty="0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từ</a:t>
            </a:r>
            <a:endParaRPr lang="zh-CN" altLang="en-US" sz="3600" b="1" dirty="0">
              <a:solidFill>
                <a:srgbClr val="0070C0"/>
              </a:solidFill>
              <a:latin typeface="+mj-lt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170" y="289077"/>
            <a:ext cx="534980" cy="597187"/>
          </a:xfrm>
          <a:prstGeom prst="rect">
            <a:avLst/>
          </a:prstGeom>
        </p:spPr>
      </p:pic>
      <p:pic>
        <p:nvPicPr>
          <p:cNvPr id="15" name="图片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822" y="251889"/>
            <a:ext cx="980316" cy="481960"/>
          </a:xfrm>
          <a:prstGeom prst="rect">
            <a:avLst/>
          </a:prstGeom>
        </p:spPr>
      </p:pic>
      <p:pic>
        <p:nvPicPr>
          <p:cNvPr id="16" name="图片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352" y="4916406"/>
            <a:ext cx="980316" cy="48196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1178951"/>
            <a:ext cx="3199555" cy="1549400"/>
            <a:chOff x="-121940" y="1041401"/>
            <a:chExt cx="3808116" cy="1549400"/>
          </a:xfrm>
        </p:grpSpPr>
        <p:pic>
          <p:nvPicPr>
            <p:cNvPr id="14" name="PA_图片 6">
              <a:extLst>
                <a:ext uri="{FF2B5EF4-FFF2-40B4-BE49-F238E27FC236}">
                  <a16:creationId xmlns:a16="http://schemas.microsoft.com/office/drawing/2014/main" id="{BEDFFF38-7976-4F0F-BDC1-2BF5F2606F6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10" b="10632"/>
            <a:stretch/>
          </p:blipFill>
          <p:spPr>
            <a:xfrm>
              <a:off x="-121940" y="1041401"/>
              <a:ext cx="3808116" cy="15494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429170" y="1557784"/>
              <a:ext cx="291661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Tx/>
                <a:buFontTx/>
                <a:buNone/>
                <a:defRPr/>
              </a:pPr>
              <a:r>
                <a:rPr lang="vi-VN" altLang="zh-CN" sz="3200" dirty="0">
                  <a:solidFill>
                    <a:srgbClr val="0070C0"/>
                  </a:solidFill>
                  <a:ea typeface="inpin heiti" charset="-122"/>
                  <a:cs typeface="Times New Roman" panose="02020603050405020304" pitchFamily="18" charset="0"/>
                </a:rPr>
                <a:t>mơ màng</a:t>
              </a:r>
              <a:endParaRPr lang="zh-CN" altLang="en-US" sz="3200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3401465" y="1415042"/>
            <a:ext cx="80863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vi-VN" altLang="zh-CN" sz="3200" dirty="0">
                <a:solidFill>
                  <a:srgbClr val="C00000"/>
                </a:solidFill>
                <a:ea typeface="inpin heiti" charset="-122"/>
                <a:cs typeface="Times New Roman" panose="02020603050405020304" pitchFamily="18" charset="0"/>
              </a:rPr>
              <a:t>thấy phảng phất, không rõ ràng, trong trạng thái mơ ngủ hay tựa như mơ ngủ.</a:t>
            </a:r>
            <a:endParaRPr lang="zh-CN" altLang="en-US" sz="3200" dirty="0">
              <a:solidFill>
                <a:srgbClr val="C00000"/>
              </a:solidFill>
              <a:ea typeface="inpin heiti" charset="-122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A93F37-D64D-45FA-AAED-FAA6E4831340}"/>
              </a:ext>
            </a:extLst>
          </p:cNvPr>
          <p:cNvGrpSpPr/>
          <p:nvPr/>
        </p:nvGrpSpPr>
        <p:grpSpPr>
          <a:xfrm>
            <a:off x="36118" y="3437396"/>
            <a:ext cx="3199555" cy="1549400"/>
            <a:chOff x="-121940" y="1041401"/>
            <a:chExt cx="3808116" cy="1549400"/>
          </a:xfrm>
        </p:grpSpPr>
        <p:pic>
          <p:nvPicPr>
            <p:cNvPr id="19" name="PA_图片 6">
              <a:extLst>
                <a:ext uri="{FF2B5EF4-FFF2-40B4-BE49-F238E27FC236}">
                  <a16:creationId xmlns:a16="http://schemas.microsoft.com/office/drawing/2014/main" id="{88E14D6C-5C3E-48CB-88B8-B38C04AD791E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10" b="10632"/>
            <a:stretch/>
          </p:blipFill>
          <p:spPr>
            <a:xfrm>
              <a:off x="-121940" y="1041401"/>
              <a:ext cx="3808116" cy="15494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3B3D41D-1D55-4272-9356-F2B016542162}"/>
                </a:ext>
              </a:extLst>
            </p:cNvPr>
            <p:cNvSpPr/>
            <p:nvPr/>
          </p:nvSpPr>
          <p:spPr>
            <a:xfrm>
              <a:off x="429170" y="1557784"/>
              <a:ext cx="291661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vi-VN" altLang="zh-CN" sz="3200" dirty="0">
                  <a:solidFill>
                    <a:srgbClr val="0070C0"/>
                  </a:solidFill>
                  <a:ea typeface="inpin heiti" charset="-122"/>
                  <a:cs typeface="Times New Roman" panose="02020603050405020304" pitchFamily="18" charset="0"/>
                </a:rPr>
                <a:t>thiết tha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80B6B239-94FB-4BA0-8170-0F897628F43F}"/>
              </a:ext>
            </a:extLst>
          </p:cNvPr>
          <p:cNvSpPr/>
          <p:nvPr/>
        </p:nvSpPr>
        <p:spPr>
          <a:xfrm>
            <a:off x="3412715" y="3726258"/>
            <a:ext cx="80863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altLang="zh-CN" sz="3200" dirty="0">
                <a:solidFill>
                  <a:srgbClr val="C00000"/>
                </a:solidFill>
                <a:ea typeface="inpin heiti" charset="-122"/>
                <a:cs typeface="Times New Roman" panose="02020603050405020304" pitchFamily="18" charset="0"/>
              </a:rPr>
              <a:t>có tình cảm thắm thiết làm cho gắn bó hết lòng, luôn luôn nghĩ đến, quan tâm đến.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0806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3912" y="136903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Cùng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tìm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hiểu</a:t>
            </a:r>
            <a:endParaRPr lang="zh-CN" altLang="en-US" sz="3200" b="1" dirty="0">
              <a:solidFill>
                <a:srgbClr val="0070C0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91126" y="173633"/>
            <a:ext cx="511318" cy="511318"/>
          </a:xfrm>
          <a:prstGeom prst="rect">
            <a:avLst/>
          </a:prstGeom>
        </p:spPr>
      </p:pic>
      <p:grpSp>
        <p:nvGrpSpPr>
          <p:cNvPr id="5" name="PA_库_组合 5"/>
          <p:cNvGrpSpPr/>
          <p:nvPr>
            <p:custDataLst>
              <p:tags r:id="rId1"/>
            </p:custDataLst>
          </p:nvPr>
        </p:nvGrpSpPr>
        <p:grpSpPr>
          <a:xfrm>
            <a:off x="947754" y="684951"/>
            <a:ext cx="587835" cy="716799"/>
            <a:chOff x="1836100" y="2332000"/>
            <a:chExt cx="1572829" cy="875132"/>
          </a:xfrm>
        </p:grpSpPr>
        <p:sp>
          <p:nvSpPr>
            <p:cNvPr id="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文本框 12"/>
            <p:cNvSpPr txBox="1"/>
            <p:nvPr/>
          </p:nvSpPr>
          <p:spPr>
            <a:xfrm>
              <a:off x="2222349" y="2332000"/>
              <a:ext cx="756775" cy="8751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Arial" panose="020B0604020202020204" pitchFamily="34" charset="0"/>
                  <a:ea typeface="方正静蕾简体" panose="02000000000000000000" pitchFamily="2" charset="-122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1679947" y="735514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en-US" altLang="zh-CN" sz="3200" dirty="0">
                <a:solidFill>
                  <a:srgbClr val="0070C0"/>
                </a:solidFill>
                <a:ea typeface="inpin heiti" charset="-122"/>
                <a:cs typeface="Arial" panose="020B0604020202020204" pitchFamily="34" charset="0"/>
              </a:rPr>
              <a:t>V</a:t>
            </a:r>
            <a:r>
              <a:rPr lang="vi-VN" altLang="zh-CN" sz="3200" dirty="0">
                <a:solidFill>
                  <a:srgbClr val="0070C0"/>
                </a:solidFill>
                <a:ea typeface="inpin heiti" charset="-122"/>
                <a:cs typeface="Arial" panose="020B0604020202020204" pitchFamily="34" charset="0"/>
              </a:rPr>
              <a:t>ào mỗi buổi trong ngày, con đường làng có gì đẹp?</a:t>
            </a:r>
            <a:endParaRPr lang="zh-CN" altLang="en-US" sz="3200" dirty="0">
              <a:solidFill>
                <a:srgbClr val="0070C0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grpSp>
        <p:nvGrpSpPr>
          <p:cNvPr id="35" name="PA_库_组合 5"/>
          <p:cNvGrpSpPr/>
          <p:nvPr>
            <p:custDataLst>
              <p:tags r:id="rId2"/>
            </p:custDataLst>
          </p:nvPr>
        </p:nvGrpSpPr>
        <p:grpSpPr>
          <a:xfrm>
            <a:off x="947754" y="1631148"/>
            <a:ext cx="587835" cy="733599"/>
            <a:chOff x="1836100" y="2332000"/>
            <a:chExt cx="1572829" cy="895643"/>
          </a:xfrm>
        </p:grpSpPr>
        <p:sp>
          <p:nvSpPr>
            <p:cNvPr id="3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Arial" panose="020B0604020202020204" pitchFamily="34" charset="0"/>
                  <a:ea typeface="方正静蕾简体" panose="02000000000000000000" pitchFamily="2" charset="-122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1679947" y="1681711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vi-VN" altLang="zh-CN" sz="3200" dirty="0">
                <a:solidFill>
                  <a:srgbClr val="0070C0"/>
                </a:solidFill>
                <a:ea typeface="inpin heiti" charset="-122"/>
                <a:cs typeface="Arial" panose="020B0604020202020204" pitchFamily="34" charset="0"/>
              </a:rPr>
              <a:t>Em thích con đường làng trong bài thơ vào buổi nào nhất? Vì sao?</a:t>
            </a:r>
          </a:p>
        </p:txBody>
      </p:sp>
      <p:grpSp>
        <p:nvGrpSpPr>
          <p:cNvPr id="41" name="PA_库_组合 5"/>
          <p:cNvGrpSpPr/>
          <p:nvPr>
            <p:custDataLst>
              <p:tags r:id="rId3"/>
            </p:custDataLst>
          </p:nvPr>
        </p:nvGrpSpPr>
        <p:grpSpPr>
          <a:xfrm>
            <a:off x="966613" y="2873029"/>
            <a:ext cx="587835" cy="733599"/>
            <a:chOff x="1836100" y="2332000"/>
            <a:chExt cx="1572829" cy="895643"/>
          </a:xfrm>
        </p:grpSpPr>
        <p:sp>
          <p:nvSpPr>
            <p:cNvPr id="42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Arial" panose="020B0604020202020204" pitchFamily="34" charset="0"/>
                  <a:ea typeface="方正静蕾简体" panose="02000000000000000000" pitchFamily="2" charset="-122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1698806" y="2923592"/>
            <a:ext cx="79517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vi-VN" altLang="zh-CN" sz="3200" dirty="0">
                <a:solidFill>
                  <a:srgbClr val="0070C0"/>
                </a:solidFill>
                <a:ea typeface="inpin heiti" charset="-122"/>
                <a:cs typeface="Arial" panose="020B0604020202020204" pitchFamily="34" charset="0"/>
              </a:rPr>
              <a:t>Trong khổ thơ thứ ba, tiếng cuối các dòng thơ nào có vần giống nhau</a:t>
            </a:r>
            <a:endParaRPr lang="zh-CN" altLang="en-US" sz="3200" dirty="0">
              <a:solidFill>
                <a:srgbClr val="0070C0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grpSp>
        <p:nvGrpSpPr>
          <p:cNvPr id="46" name="PA_库_组合 5"/>
          <p:cNvGrpSpPr/>
          <p:nvPr>
            <p:custDataLst>
              <p:tags r:id="rId4"/>
            </p:custDataLst>
          </p:nvPr>
        </p:nvGrpSpPr>
        <p:grpSpPr>
          <a:xfrm>
            <a:off x="947754" y="4099071"/>
            <a:ext cx="587835" cy="733599"/>
            <a:chOff x="1836100" y="2332000"/>
            <a:chExt cx="1572829" cy="895643"/>
          </a:xfrm>
        </p:grpSpPr>
        <p:sp>
          <p:nvSpPr>
            <p:cNvPr id="4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Arial" panose="020B0604020202020204" pitchFamily="34" charset="0"/>
                  <a:ea typeface="方正静蕾简体" panose="02000000000000000000" pitchFamily="2" charset="-122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50" name="Rectangle 49"/>
          <p:cNvSpPr/>
          <p:nvPr/>
        </p:nvSpPr>
        <p:spPr>
          <a:xfrm>
            <a:off x="1679947" y="4149634"/>
            <a:ext cx="79517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vi-VN" altLang="zh-CN" sz="3200" dirty="0">
                <a:solidFill>
                  <a:srgbClr val="0070C0"/>
                </a:solidFill>
                <a:ea typeface="inpin heiti" charset="-122"/>
                <a:cs typeface="Arial" panose="020B0604020202020204" pitchFamily="34" charset="0"/>
              </a:rPr>
              <a:t>Câu thơ nào thể hiện tình cảm của tác giả với con đường làng?</a:t>
            </a:r>
            <a:endParaRPr lang="zh-CN" altLang="en-US" sz="3200" dirty="0">
              <a:solidFill>
                <a:srgbClr val="0070C0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9173116" y="3627247"/>
            <a:ext cx="3104143" cy="3127647"/>
            <a:chOff x="7656474" y="831396"/>
            <a:chExt cx="3689350" cy="3269584"/>
          </a:xfrm>
        </p:grpSpPr>
        <p:pic>
          <p:nvPicPr>
            <p:cNvPr id="52" name="图片 2" descr="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56474" y="831396"/>
              <a:ext cx="3689350" cy="3127375"/>
            </a:xfrm>
            <a:prstGeom prst="rect">
              <a:avLst/>
            </a:prstGeom>
          </p:spPr>
        </p:pic>
        <p:sp>
          <p:nvSpPr>
            <p:cNvPr id="53" name="Rounded Rectangle 52"/>
            <p:cNvSpPr/>
            <p:nvPr/>
          </p:nvSpPr>
          <p:spPr>
            <a:xfrm>
              <a:off x="8086969" y="3013280"/>
              <a:ext cx="2912297" cy="10877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đôi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42277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9" grpId="0"/>
      <p:bldP spid="45" grpId="0"/>
      <p:bldP spid="5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40" name="Rectangle 39"/>
          <p:cNvSpPr/>
          <p:nvPr/>
        </p:nvSpPr>
        <p:spPr>
          <a:xfrm>
            <a:off x="462656" y="106226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Cùng</a:t>
            </a:r>
            <a:r>
              <a:rPr lang="en-US" altLang="zh-CN" sz="3200" b="1" dirty="0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tìm</a:t>
            </a:r>
            <a:r>
              <a:rPr lang="en-US" altLang="zh-CN" sz="3200" b="1" dirty="0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hiểu</a:t>
            </a:r>
            <a:endParaRPr lang="zh-CN" altLang="en-US" sz="3200" b="1" dirty="0">
              <a:solidFill>
                <a:srgbClr val="0070C0"/>
              </a:solidFill>
              <a:latin typeface="+mj-lt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1836F4B-ADEB-41CC-894D-A2B47FB96721}"/>
              </a:ext>
            </a:extLst>
          </p:cNvPr>
          <p:cNvSpPr/>
          <p:nvPr/>
        </p:nvSpPr>
        <p:spPr>
          <a:xfrm>
            <a:off x="1506379" y="1833277"/>
            <a:ext cx="976284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en-US" altLang="zh-CN" sz="3200" dirty="0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- </a:t>
            </a:r>
            <a:r>
              <a:rPr lang="vi-VN" altLang="zh-CN" sz="3200" i="1" dirty="0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Vào buổi sớm</a:t>
            </a:r>
            <a:r>
              <a:rPr lang="vi-VN" altLang="zh-CN" sz="3200" dirty="0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, con đường có sương mơ màng, long lanh trên ngọn cỏ. </a:t>
            </a:r>
            <a:endParaRPr lang="en-US" altLang="zh-CN" sz="3200" dirty="0">
              <a:solidFill>
                <a:srgbClr val="C00000"/>
              </a:solidFill>
              <a:ea typeface="inpin heiti" charset="-122"/>
              <a:cs typeface="Arial" panose="020B0604020202020204" pitchFamily="34" charset="0"/>
            </a:endParaRPr>
          </a:p>
          <a:p>
            <a:pPr algn="just">
              <a:buClrTx/>
              <a:defRPr/>
            </a:pPr>
            <a:r>
              <a:rPr lang="en-US" altLang="zh-CN" sz="3200" dirty="0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- </a:t>
            </a:r>
            <a:r>
              <a:rPr lang="vi-VN" altLang="zh-CN" sz="3200" i="1" dirty="0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Vào buổi trưa</a:t>
            </a:r>
            <a:r>
              <a:rPr lang="vi-VN" altLang="zh-CN" sz="3200" dirty="0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, con đường có gió thổi thơm. </a:t>
            </a:r>
            <a:endParaRPr lang="en-US" altLang="zh-CN" sz="3200" dirty="0">
              <a:solidFill>
                <a:srgbClr val="C00000"/>
              </a:solidFill>
              <a:ea typeface="inpin heiti" charset="-122"/>
              <a:cs typeface="Arial" panose="020B0604020202020204" pitchFamily="34" charset="0"/>
            </a:endParaRPr>
          </a:p>
          <a:p>
            <a:pPr algn="just">
              <a:buClrTx/>
              <a:defRPr/>
            </a:pPr>
            <a:r>
              <a:rPr lang="en-US" altLang="zh-CN" sz="3200" dirty="0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- </a:t>
            </a:r>
            <a:r>
              <a:rPr lang="vi-VN" altLang="zh-CN" sz="3200" i="1" dirty="0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Vào buổi chiều</a:t>
            </a:r>
            <a:r>
              <a:rPr lang="vi-VN" altLang="zh-CN" sz="3200" dirty="0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, đứng ở con đường làng có thể nhìn thấy hoàng hôn tím, có đàn trâu về lững thững. </a:t>
            </a:r>
            <a:endParaRPr lang="en-US" altLang="zh-CN" sz="3200" dirty="0">
              <a:solidFill>
                <a:srgbClr val="C00000"/>
              </a:solidFill>
              <a:ea typeface="inpin heiti" charset="-122"/>
              <a:cs typeface="Arial" panose="020B0604020202020204" pitchFamily="34" charset="0"/>
            </a:endParaRPr>
          </a:p>
          <a:p>
            <a:pPr algn="just">
              <a:buClrTx/>
              <a:defRPr/>
            </a:pPr>
            <a:r>
              <a:rPr lang="en-US" altLang="zh-CN" sz="3200" dirty="0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- </a:t>
            </a:r>
            <a:r>
              <a:rPr lang="vi-VN" altLang="zh-CN" sz="3200" i="1" dirty="0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Vào buổi tối</a:t>
            </a:r>
            <a:r>
              <a:rPr lang="vi-VN" altLang="zh-CN" sz="3200" dirty="0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, trên đường có bóng trăng soi, có bóng của ngọn tre già.</a:t>
            </a:r>
            <a:endParaRPr lang="en-US" altLang="zh-CN" sz="3200" dirty="0">
              <a:solidFill>
                <a:srgbClr val="C00000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grpSp>
        <p:nvGrpSpPr>
          <p:cNvPr id="16" name="PA_库_组合 5">
            <a:extLst>
              <a:ext uri="{FF2B5EF4-FFF2-40B4-BE49-F238E27FC236}">
                <a16:creationId xmlns:a16="http://schemas.microsoft.com/office/drawing/2014/main" id="{F2503351-7B0F-4C17-8639-CDAAEB200622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962041" y="746748"/>
            <a:ext cx="587835" cy="716799"/>
            <a:chOff x="1836100" y="2332000"/>
            <a:chExt cx="1572829" cy="875132"/>
          </a:xfrm>
        </p:grpSpPr>
        <p:sp>
          <p:nvSpPr>
            <p:cNvPr id="17" name="任意多边形 10">
              <a:extLst>
                <a:ext uri="{FF2B5EF4-FFF2-40B4-BE49-F238E27FC236}">
                  <a16:creationId xmlns:a16="http://schemas.microsoft.com/office/drawing/2014/main" id="{4EB00161-A9F7-4835-8334-0CD4DC9D1604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任意多边形 11">
              <a:extLst>
                <a:ext uri="{FF2B5EF4-FFF2-40B4-BE49-F238E27FC236}">
                  <a16:creationId xmlns:a16="http://schemas.microsoft.com/office/drawing/2014/main" id="{4ABBF0E8-4022-49AD-A2C6-8A1E853EF331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文本框 12">
              <a:extLst>
                <a:ext uri="{FF2B5EF4-FFF2-40B4-BE49-F238E27FC236}">
                  <a16:creationId xmlns:a16="http://schemas.microsoft.com/office/drawing/2014/main" id="{17F2713F-24C9-4C2C-8006-9BA0952BF729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751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Arial" panose="020B0604020202020204" pitchFamily="34" charset="0"/>
                  <a:ea typeface="方正静蕾简体" panose="02000000000000000000" pitchFamily="2" charset="-122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0EE7883D-12B5-4272-86D6-5F7312231CCF}"/>
              </a:ext>
            </a:extLst>
          </p:cNvPr>
          <p:cNvSpPr/>
          <p:nvPr/>
        </p:nvSpPr>
        <p:spPr>
          <a:xfrm>
            <a:off x="1694234" y="797311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en-US" altLang="zh-CN" sz="3200" dirty="0">
                <a:solidFill>
                  <a:srgbClr val="0070C0"/>
                </a:solidFill>
                <a:ea typeface="inpin heiti" charset="-122"/>
                <a:cs typeface="Arial" panose="020B0604020202020204" pitchFamily="34" charset="0"/>
              </a:rPr>
              <a:t>V</a:t>
            </a:r>
            <a:r>
              <a:rPr lang="vi-VN" altLang="zh-CN" sz="3200" dirty="0">
                <a:solidFill>
                  <a:srgbClr val="0070C0"/>
                </a:solidFill>
                <a:ea typeface="inpin heiti" charset="-122"/>
                <a:cs typeface="Arial" panose="020B0604020202020204" pitchFamily="34" charset="0"/>
              </a:rPr>
              <a:t>ào mỗi buổi trong ngày, con đường làng có gì đẹp?</a:t>
            </a:r>
            <a:endParaRPr lang="zh-CN" altLang="en-US" sz="3200" dirty="0">
              <a:solidFill>
                <a:srgbClr val="0070C0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2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443A6483-611A-4313-A2AA-F4F8CA1D19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38188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106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40" name="Rectangle 39"/>
          <p:cNvSpPr/>
          <p:nvPr/>
        </p:nvSpPr>
        <p:spPr>
          <a:xfrm>
            <a:off x="462656" y="106226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Cùng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hiểu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1836F4B-ADEB-41CC-894D-A2B47FB96721}"/>
              </a:ext>
            </a:extLst>
          </p:cNvPr>
          <p:cNvSpPr/>
          <p:nvPr/>
        </p:nvSpPr>
        <p:spPr>
          <a:xfrm>
            <a:off x="1959989" y="2599991"/>
            <a:ext cx="97628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4000" dirty="0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HS </a:t>
            </a:r>
            <a:r>
              <a:rPr lang="en-US" altLang="zh-CN" sz="4000" dirty="0" err="1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tự</a:t>
            </a:r>
            <a:r>
              <a:rPr lang="en-US" altLang="zh-CN" sz="4000" dirty="0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trả</a:t>
            </a:r>
            <a:r>
              <a:rPr lang="en-US" altLang="zh-CN" sz="4000" dirty="0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lời</a:t>
            </a:r>
            <a:r>
              <a:rPr lang="en-US" altLang="zh-CN" sz="4000" dirty="0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theo</a:t>
            </a:r>
            <a:r>
              <a:rPr lang="en-US" altLang="zh-CN" sz="4000" dirty="0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 ý </a:t>
            </a:r>
            <a:r>
              <a:rPr lang="en-US" altLang="zh-CN" sz="4000" dirty="0" err="1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kiến</a:t>
            </a:r>
            <a:r>
              <a:rPr lang="en-US" altLang="zh-CN" sz="4000" dirty="0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cá</a:t>
            </a:r>
            <a:r>
              <a:rPr lang="en-US" altLang="zh-CN" sz="4000" dirty="0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nhân</a:t>
            </a:r>
            <a:r>
              <a:rPr lang="en-US" altLang="zh-CN" sz="4000" dirty="0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.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grpSp>
        <p:nvGrpSpPr>
          <p:cNvPr id="12" name="PA_库_组合 5">
            <a:extLst>
              <a:ext uri="{FF2B5EF4-FFF2-40B4-BE49-F238E27FC236}">
                <a16:creationId xmlns:a16="http://schemas.microsoft.com/office/drawing/2014/main" id="{E3D74DA9-BEEA-4424-98FB-DD7229E68800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922780" y="784860"/>
            <a:ext cx="587835" cy="733599"/>
            <a:chOff x="1836100" y="2332000"/>
            <a:chExt cx="1572829" cy="895643"/>
          </a:xfrm>
        </p:grpSpPr>
        <p:sp>
          <p:nvSpPr>
            <p:cNvPr id="13" name="任意多边形 10">
              <a:extLst>
                <a:ext uri="{FF2B5EF4-FFF2-40B4-BE49-F238E27FC236}">
                  <a16:creationId xmlns:a16="http://schemas.microsoft.com/office/drawing/2014/main" id="{BBA4103A-D4BC-48DC-9F9A-4FDC635017A0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任意多边形 11">
              <a:extLst>
                <a:ext uri="{FF2B5EF4-FFF2-40B4-BE49-F238E27FC236}">
                  <a16:creationId xmlns:a16="http://schemas.microsoft.com/office/drawing/2014/main" id="{A3B8427C-9FCD-4111-85A5-3D3B761E51D8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文本框 12">
              <a:extLst>
                <a:ext uri="{FF2B5EF4-FFF2-40B4-BE49-F238E27FC236}">
                  <a16:creationId xmlns:a16="http://schemas.microsoft.com/office/drawing/2014/main" id="{2532055A-7DA9-4FE3-802D-02B31F29DC75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Arial" panose="020B0604020202020204" pitchFamily="34" charset="0"/>
                  <a:ea typeface="方正静蕾简体" panose="02000000000000000000" pitchFamily="2" charset="-122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361B68A9-B0E4-4F54-BD77-09C8E8BA34B3}"/>
              </a:ext>
            </a:extLst>
          </p:cNvPr>
          <p:cNvSpPr/>
          <p:nvPr/>
        </p:nvSpPr>
        <p:spPr>
          <a:xfrm>
            <a:off x="1654973" y="835423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vi-VN" altLang="zh-CN" sz="3200" dirty="0">
                <a:solidFill>
                  <a:srgbClr val="0070C0"/>
                </a:solidFill>
                <a:ea typeface="inpin heiti" charset="-122"/>
                <a:cs typeface="Arial" panose="020B0604020202020204" pitchFamily="34" charset="0"/>
              </a:rPr>
              <a:t>Em thích con đường làng trong bài thơ vào buổi nào nhất? Vì sao?</a:t>
            </a:r>
          </a:p>
        </p:txBody>
      </p:sp>
      <p:pic>
        <p:nvPicPr>
          <p:cNvPr id="16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05C61F16-5768-428E-BC77-844524F167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953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527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40" name="Rectangle 39"/>
          <p:cNvSpPr/>
          <p:nvPr/>
        </p:nvSpPr>
        <p:spPr>
          <a:xfrm>
            <a:off x="462656" y="106226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Cùng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hiểu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/>
              <a:ea typeface="inpin heiti" charset="-122"/>
              <a:cs typeface="Times New Roman" panose="02020603050405020304" pitchFamily="18" charset="0"/>
            </a:endParaRPr>
          </a:p>
        </p:txBody>
      </p:sp>
      <p:grpSp>
        <p:nvGrpSpPr>
          <p:cNvPr id="16" name="PA_库_组合 5">
            <a:extLst>
              <a:ext uri="{FF2B5EF4-FFF2-40B4-BE49-F238E27FC236}">
                <a16:creationId xmlns:a16="http://schemas.microsoft.com/office/drawing/2014/main" id="{27CF26C1-7C60-41DE-86E4-785A196917A6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387940" y="915642"/>
            <a:ext cx="587835" cy="733599"/>
            <a:chOff x="1836100" y="2332000"/>
            <a:chExt cx="1572829" cy="895643"/>
          </a:xfrm>
        </p:grpSpPr>
        <p:sp>
          <p:nvSpPr>
            <p:cNvPr id="17" name="任意多边形 10">
              <a:extLst>
                <a:ext uri="{FF2B5EF4-FFF2-40B4-BE49-F238E27FC236}">
                  <a16:creationId xmlns:a16="http://schemas.microsoft.com/office/drawing/2014/main" id="{69DD6E2C-2544-4EA0-885D-8815656B4A29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任意多边形 11">
              <a:extLst>
                <a:ext uri="{FF2B5EF4-FFF2-40B4-BE49-F238E27FC236}">
                  <a16:creationId xmlns:a16="http://schemas.microsoft.com/office/drawing/2014/main" id="{00401D60-0CC3-4ADC-A47D-FE177C8B1879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文本框 12">
              <a:extLst>
                <a:ext uri="{FF2B5EF4-FFF2-40B4-BE49-F238E27FC236}">
                  <a16:creationId xmlns:a16="http://schemas.microsoft.com/office/drawing/2014/main" id="{8990AEAA-6116-4B9A-A0C9-AB94F05106BD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Arial" panose="020B0604020202020204" pitchFamily="34" charset="0"/>
                  <a:ea typeface="方正静蕾简体" panose="02000000000000000000" pitchFamily="2" charset="-122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464C00A-6A2E-4BB2-9DA3-D12ECE204AD1}"/>
              </a:ext>
            </a:extLst>
          </p:cNvPr>
          <p:cNvSpPr/>
          <p:nvPr/>
        </p:nvSpPr>
        <p:spPr>
          <a:xfrm>
            <a:off x="2120133" y="945986"/>
            <a:ext cx="94527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vi-VN" altLang="zh-CN" sz="3200" dirty="0">
                <a:solidFill>
                  <a:srgbClr val="0070C0"/>
                </a:solidFill>
                <a:ea typeface="inpin heiti" charset="-122"/>
                <a:cs typeface="Arial" panose="020B0604020202020204" pitchFamily="34" charset="0"/>
              </a:rPr>
              <a:t>Trong khổ thơ thứ ba, tiếng cuối các dòng thơ nào có vần giống nhau</a:t>
            </a:r>
            <a:endParaRPr lang="zh-CN" altLang="en-US" sz="3200" dirty="0">
              <a:solidFill>
                <a:srgbClr val="0070C0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391A9C-890E-4353-9A0B-2F9E3B4CD48C}"/>
              </a:ext>
            </a:extLst>
          </p:cNvPr>
          <p:cNvSpPr/>
          <p:nvPr/>
        </p:nvSpPr>
        <p:spPr>
          <a:xfrm>
            <a:off x="3203712" y="2324346"/>
            <a:ext cx="6096000" cy="30162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Aft>
                <a:spcPts val="1200"/>
              </a:spcAft>
            </a:pPr>
            <a:r>
              <a:rPr lang="vi-VN" sz="4000" dirty="0">
                <a:solidFill>
                  <a:srgbClr val="C00000"/>
                </a:solidFill>
              </a:rPr>
              <a:t>Buổi chiều tím hoàng hôn </a:t>
            </a:r>
            <a:endParaRPr lang="en-US" sz="4000" dirty="0">
              <a:solidFill>
                <a:srgbClr val="C00000"/>
              </a:solidFill>
            </a:endParaRPr>
          </a:p>
          <a:p>
            <a:pPr lvl="0" algn="just">
              <a:spcAft>
                <a:spcPts val="1200"/>
              </a:spcAft>
            </a:pPr>
            <a:r>
              <a:rPr lang="vi-VN" sz="4000" dirty="0">
                <a:solidFill>
                  <a:srgbClr val="C00000"/>
                </a:solidFill>
              </a:rPr>
              <a:t>Đàn trâu về lững thững </a:t>
            </a:r>
            <a:endParaRPr lang="en-US" sz="4000" dirty="0">
              <a:solidFill>
                <a:srgbClr val="C00000"/>
              </a:solidFill>
            </a:endParaRPr>
          </a:p>
          <a:p>
            <a:pPr lvl="0" algn="just">
              <a:spcAft>
                <a:spcPts val="1200"/>
              </a:spcAft>
            </a:pPr>
            <a:r>
              <a:rPr lang="vi-VN" sz="4000" dirty="0">
                <a:solidFill>
                  <a:srgbClr val="C00000"/>
                </a:solidFill>
              </a:rPr>
              <a:t>Bóng trăng tròn lừng lựng </a:t>
            </a:r>
            <a:endParaRPr lang="en-US" sz="4000" dirty="0">
              <a:solidFill>
                <a:srgbClr val="C00000"/>
              </a:solidFill>
            </a:endParaRPr>
          </a:p>
          <a:p>
            <a:pPr lvl="0" algn="just">
              <a:spcAft>
                <a:spcPts val="1200"/>
              </a:spcAft>
            </a:pPr>
            <a:r>
              <a:rPr lang="vi-VN" sz="4000" dirty="0">
                <a:solidFill>
                  <a:srgbClr val="C00000"/>
                </a:solidFill>
              </a:rPr>
              <a:t>Vắt vẻo ngọn tre già…</a:t>
            </a:r>
            <a:endParaRPr lang="en-US" sz="4000" dirty="0">
              <a:solidFill>
                <a:srgbClr val="C00000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96C1658-698F-4305-909F-82A4A254B3BE}"/>
              </a:ext>
            </a:extLst>
          </p:cNvPr>
          <p:cNvCxnSpPr/>
          <p:nvPr/>
        </p:nvCxnSpPr>
        <p:spPr>
          <a:xfrm>
            <a:off x="7229475" y="3714750"/>
            <a:ext cx="1300163" cy="0"/>
          </a:xfrm>
          <a:prstGeom prst="line">
            <a:avLst/>
          </a:prstGeom>
          <a:ln w="38100">
            <a:solidFill>
              <a:srgbClr val="274C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F9519A5-E365-44FC-9937-6FDB38397FF3}"/>
              </a:ext>
            </a:extLst>
          </p:cNvPr>
          <p:cNvCxnSpPr/>
          <p:nvPr/>
        </p:nvCxnSpPr>
        <p:spPr>
          <a:xfrm>
            <a:off x="7999549" y="4514850"/>
            <a:ext cx="1300163" cy="0"/>
          </a:xfrm>
          <a:prstGeom prst="line">
            <a:avLst/>
          </a:prstGeom>
          <a:ln w="38100">
            <a:solidFill>
              <a:srgbClr val="274C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19079AE1-9F78-4C84-A705-5EF7337903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38188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421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40" name="Rectangle 39"/>
          <p:cNvSpPr/>
          <p:nvPr/>
        </p:nvSpPr>
        <p:spPr>
          <a:xfrm>
            <a:off x="462656" y="106226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Cùng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hiểu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391A9C-890E-4353-9A0B-2F9E3B4CD48C}"/>
              </a:ext>
            </a:extLst>
          </p:cNvPr>
          <p:cNvSpPr/>
          <p:nvPr/>
        </p:nvSpPr>
        <p:spPr>
          <a:xfrm>
            <a:off x="2863083" y="2367417"/>
            <a:ext cx="918128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1200"/>
              </a:spcAft>
            </a:pPr>
            <a:r>
              <a:rPr lang="vi-VN" sz="4000" dirty="0">
                <a:solidFill>
                  <a:srgbClr val="C00000"/>
                </a:solidFill>
              </a:rPr>
              <a:t>Tiếng chim rơi ngọt quá!</a:t>
            </a:r>
            <a:endParaRPr lang="en-US" sz="4000" dirty="0">
              <a:solidFill>
                <a:srgbClr val="C00000"/>
              </a:solidFill>
            </a:endParaRPr>
          </a:p>
          <a:p>
            <a:pPr lvl="0" algn="just">
              <a:spcAft>
                <a:spcPts val="1200"/>
              </a:spcAft>
            </a:pPr>
            <a:r>
              <a:rPr lang="vi-VN" sz="4000" dirty="0">
                <a:solidFill>
                  <a:srgbClr val="C00000"/>
                </a:solidFill>
              </a:rPr>
              <a:t>Con đường cong nỗi nhớ</a:t>
            </a:r>
            <a:endParaRPr lang="en-US" sz="4000" dirty="0">
              <a:solidFill>
                <a:srgbClr val="C00000"/>
              </a:solidFill>
            </a:endParaRPr>
          </a:p>
          <a:p>
            <a:pPr lvl="0" algn="just">
              <a:spcAft>
                <a:spcPts val="1200"/>
              </a:spcAft>
            </a:pPr>
            <a:r>
              <a:rPr lang="vi-VN" sz="4000" dirty="0">
                <a:solidFill>
                  <a:srgbClr val="C00000"/>
                </a:solidFill>
              </a:rPr>
              <a:t>Lòng luôn thầm nhắc nhở </a:t>
            </a:r>
            <a:endParaRPr lang="en-US" sz="4000" dirty="0">
              <a:solidFill>
                <a:srgbClr val="C00000"/>
              </a:solidFill>
            </a:endParaRPr>
          </a:p>
          <a:p>
            <a:pPr lvl="0" algn="just">
              <a:spcAft>
                <a:spcPts val="1200"/>
              </a:spcAft>
            </a:pPr>
            <a:r>
              <a:rPr lang="vi-VN" sz="4000" dirty="0">
                <a:solidFill>
                  <a:srgbClr val="C00000"/>
                </a:solidFill>
              </a:rPr>
              <a:t>Con đường làng thiết tha.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PA_库_组合 5">
            <a:extLst>
              <a:ext uri="{FF2B5EF4-FFF2-40B4-BE49-F238E27FC236}">
                <a16:creationId xmlns:a16="http://schemas.microsoft.com/office/drawing/2014/main" id="{9928010B-C1B2-47DA-A1C1-B3CA3D0B51AA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387940" y="791312"/>
            <a:ext cx="587835" cy="733599"/>
            <a:chOff x="1836100" y="2332000"/>
            <a:chExt cx="1572829" cy="895643"/>
          </a:xfrm>
        </p:grpSpPr>
        <p:sp>
          <p:nvSpPr>
            <p:cNvPr id="15" name="任意多边形 10">
              <a:extLst>
                <a:ext uri="{FF2B5EF4-FFF2-40B4-BE49-F238E27FC236}">
                  <a16:creationId xmlns:a16="http://schemas.microsoft.com/office/drawing/2014/main" id="{15F0AA6C-4282-4355-9494-29E935035F05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任意多边形 11">
              <a:extLst>
                <a:ext uri="{FF2B5EF4-FFF2-40B4-BE49-F238E27FC236}">
                  <a16:creationId xmlns:a16="http://schemas.microsoft.com/office/drawing/2014/main" id="{DC14630D-5AF5-41D0-8EEB-3203B24FB4CB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文本框 12">
              <a:extLst>
                <a:ext uri="{FF2B5EF4-FFF2-40B4-BE49-F238E27FC236}">
                  <a16:creationId xmlns:a16="http://schemas.microsoft.com/office/drawing/2014/main" id="{D79581CF-8661-4FCF-9AB2-41E7CAE6A7F1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Arial" panose="020B0604020202020204" pitchFamily="34" charset="0"/>
                  <a:ea typeface="方正静蕾简体" panose="02000000000000000000" pitchFamily="2" charset="-122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8760621C-69D1-402F-ACA5-1B2D75B8A0D6}"/>
              </a:ext>
            </a:extLst>
          </p:cNvPr>
          <p:cNvSpPr/>
          <p:nvPr/>
        </p:nvSpPr>
        <p:spPr>
          <a:xfrm>
            <a:off x="2120133" y="841875"/>
            <a:ext cx="79517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vi-VN" altLang="zh-CN" sz="3200" dirty="0">
                <a:solidFill>
                  <a:srgbClr val="0070C0"/>
                </a:solidFill>
                <a:ea typeface="inpin heiti" charset="-122"/>
                <a:cs typeface="Arial" panose="020B0604020202020204" pitchFamily="34" charset="0"/>
              </a:rPr>
              <a:t>Câu thơ nào thể hiện tình cảm của tác giả với con đường làng?</a:t>
            </a:r>
            <a:endParaRPr lang="zh-CN" altLang="en-US" sz="3200" dirty="0">
              <a:solidFill>
                <a:srgbClr val="0070C0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12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0B11F389-9390-43F4-B6F8-406D661F80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38188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0995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96194FC-16DC-430A-BD77-643C0AE6B385}"/>
              </a:ext>
            </a:extLst>
          </p:cNvPr>
          <p:cNvSpPr/>
          <p:nvPr/>
        </p:nvSpPr>
        <p:spPr>
          <a:xfrm>
            <a:off x="3690169" y="2207582"/>
            <a:ext cx="6787661" cy="3671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zh-CN" sz="4000" dirty="0">
                <a:solidFill>
                  <a:srgbClr val="000000"/>
                </a:solidFill>
                <a:ea typeface="微软雅黑"/>
                <a:cs typeface="Calibri" panose="020F0502020204030204" pitchFamily="34" charset="0"/>
              </a:rPr>
              <a:t>Buổi sớm sương mơ màng </a:t>
            </a:r>
          </a:p>
          <a:p>
            <a:pPr>
              <a:lnSpc>
                <a:spcPct val="150000"/>
              </a:lnSpc>
            </a:pPr>
            <a:r>
              <a:rPr lang="vi-VN" altLang="zh-CN" sz="4000" dirty="0">
                <a:solidFill>
                  <a:srgbClr val="000000"/>
                </a:solidFill>
                <a:ea typeface="微软雅黑"/>
                <a:cs typeface="Calibri" panose="020F0502020204030204" pitchFamily="34" charset="0"/>
              </a:rPr>
              <a:t>Mắt long lanh ngọn cỏ</a:t>
            </a:r>
          </a:p>
          <a:p>
            <a:pPr>
              <a:lnSpc>
                <a:spcPct val="150000"/>
              </a:lnSpc>
            </a:pPr>
            <a:r>
              <a:rPr lang="vi-VN" altLang="zh-CN" sz="4000" dirty="0">
                <a:solidFill>
                  <a:srgbClr val="000000"/>
                </a:solidFill>
                <a:ea typeface="微软雅黑"/>
                <a:cs typeface="Calibri" panose="020F0502020204030204" pitchFamily="34" charset="0"/>
              </a:rPr>
              <a:t>Buổi trưa thơm cánh gió</a:t>
            </a:r>
          </a:p>
          <a:p>
            <a:pPr>
              <a:lnSpc>
                <a:spcPct val="150000"/>
              </a:lnSpc>
            </a:pPr>
            <a:r>
              <a:rPr lang="vi-VN" altLang="zh-CN" sz="4000" dirty="0">
                <a:solidFill>
                  <a:srgbClr val="000000"/>
                </a:solidFill>
                <a:ea typeface="微软雅黑"/>
                <a:cs typeface="Calibri" panose="020F0502020204030204" pitchFamily="34" charset="0"/>
              </a:rPr>
              <a:t>Nâng bước em tới trường.</a:t>
            </a:r>
          </a:p>
        </p:txBody>
      </p:sp>
      <p:grpSp>
        <p:nvGrpSpPr>
          <p:cNvPr id="2" name="组合 30">
            <a:extLst>
              <a:ext uri="{FF2B5EF4-FFF2-40B4-BE49-F238E27FC236}">
                <a16:creationId xmlns:a16="http://schemas.microsoft.com/office/drawing/2014/main" id="{35FA8E61-C0E8-40DA-8082-5EDCE1030221}"/>
              </a:ext>
            </a:extLst>
          </p:cNvPr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3" name="图片 31">
              <a:extLst>
                <a:ext uri="{FF2B5EF4-FFF2-40B4-BE49-F238E27FC236}">
                  <a16:creationId xmlns:a16="http://schemas.microsoft.com/office/drawing/2014/main" id="{25699708-3AAC-4FE4-AEF7-6ECC08761F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4" name="图片 32">
              <a:extLst>
                <a:ext uri="{FF2B5EF4-FFF2-40B4-BE49-F238E27FC236}">
                  <a16:creationId xmlns:a16="http://schemas.microsoft.com/office/drawing/2014/main" id="{DAB1BF58-DB46-428C-AEAA-C2D9BAD1A6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5CD43F-0C37-4ECA-8069-4766D1E8DDAE}"/>
              </a:ext>
            </a:extLst>
          </p:cNvPr>
          <p:cNvGrpSpPr/>
          <p:nvPr/>
        </p:nvGrpSpPr>
        <p:grpSpPr>
          <a:xfrm>
            <a:off x="-513277" y="-132109"/>
            <a:ext cx="4830083" cy="3099753"/>
            <a:chOff x="-967860" y="-99382"/>
            <a:chExt cx="4830083" cy="3099753"/>
          </a:xfrm>
        </p:grpSpPr>
        <p:pic>
          <p:nvPicPr>
            <p:cNvPr id="6" name="图片 1" descr="b331c5afe5f647f440cd4aa0ac0913fb">
              <a:extLst>
                <a:ext uri="{FF2B5EF4-FFF2-40B4-BE49-F238E27FC236}">
                  <a16:creationId xmlns:a16="http://schemas.microsoft.com/office/drawing/2014/main" id="{45CD0C8D-E628-4338-857A-57E1FC9E3793}"/>
                </a:ext>
              </a:extLst>
            </p:cNvPr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967860" y="-99382"/>
              <a:ext cx="4830083" cy="3099753"/>
            </a:xfrm>
            <a:prstGeom prst="rect">
              <a:avLst/>
            </a:prstGeom>
          </p:spPr>
        </p:pic>
        <p:sp>
          <p:nvSpPr>
            <p:cNvPr id="7" name="文本框 18">
              <a:extLst>
                <a:ext uri="{FF2B5EF4-FFF2-40B4-BE49-F238E27FC236}">
                  <a16:creationId xmlns:a16="http://schemas.microsoft.com/office/drawing/2014/main" id="{5BC28F2F-E11F-4B48-986B-3CA706BCC18A}"/>
                </a:ext>
              </a:extLst>
            </p:cNvPr>
            <p:cNvSpPr txBox="1"/>
            <p:nvPr/>
          </p:nvSpPr>
          <p:spPr>
            <a:xfrm>
              <a:off x="181645" y="707436"/>
              <a:ext cx="326259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 err="1">
                  <a:solidFill>
                    <a:srgbClr val="000000"/>
                  </a:solidFill>
                  <a:latin typeface="Arial"/>
                  <a:ea typeface="微软雅黑"/>
                </a:rPr>
                <a:t>Học</a:t>
              </a:r>
              <a:r>
                <a:rPr lang="zh-CN" altLang="en-US" sz="36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altLang="zh-CN" sz="3600" dirty="0" err="1">
                  <a:solidFill>
                    <a:srgbClr val="000000"/>
                  </a:solidFill>
                  <a:latin typeface="Arial"/>
                  <a:ea typeface="微软雅黑"/>
                </a:rPr>
                <a:t>thuộc</a:t>
              </a:r>
              <a:r>
                <a:rPr lang="zh-CN" altLang="en-US" sz="36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altLang="zh-CN" sz="3600" dirty="0" err="1">
                  <a:solidFill>
                    <a:srgbClr val="000000"/>
                  </a:solidFill>
                  <a:latin typeface="Arial"/>
                  <a:ea typeface="微软雅黑"/>
                </a:rPr>
                <a:t>lòng</a:t>
              </a:r>
              <a:r>
                <a:rPr lang="zh-CN" altLang="en-US" sz="36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altLang="zh-CN" sz="3600" dirty="0" err="1">
                  <a:solidFill>
                    <a:srgbClr val="000000"/>
                  </a:solidFill>
                  <a:latin typeface="Arial"/>
                  <a:ea typeface="微软雅黑"/>
                </a:rPr>
                <a:t>khổ</a:t>
              </a:r>
              <a:r>
                <a:rPr lang="zh-CN" altLang="en-US" sz="36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vi-VN" altLang="zh-CN" sz="3600" dirty="0">
                  <a:solidFill>
                    <a:srgbClr val="000000"/>
                  </a:solidFill>
                  <a:ea typeface="微软雅黑"/>
                </a:rPr>
                <a:t>thơ</a:t>
              </a:r>
              <a:r>
                <a:rPr lang="zh-CN" altLang="en-US" sz="36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altLang="zh-CN" sz="3600" dirty="0">
                  <a:solidFill>
                    <a:srgbClr val="000000"/>
                  </a:solidFill>
                  <a:latin typeface="Arial"/>
                  <a:ea typeface="微软雅黑"/>
                </a:rPr>
                <a:t>2</a:t>
              </a:r>
              <a:endParaRPr lang="zh-CN" altLang="en-US" sz="3600" dirty="0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</p:grpSp>
      <p:sp>
        <p:nvSpPr>
          <p:cNvPr id="10" name="Teardrop 9">
            <a:extLst>
              <a:ext uri="{FF2B5EF4-FFF2-40B4-BE49-F238E27FC236}">
                <a16:creationId xmlns:a16="http://schemas.microsoft.com/office/drawing/2014/main" id="{4F0F197B-ADF0-4DF2-A6B3-86F07735D114}"/>
              </a:ext>
            </a:extLst>
          </p:cNvPr>
          <p:cNvSpPr/>
          <p:nvPr/>
        </p:nvSpPr>
        <p:spPr>
          <a:xfrm>
            <a:off x="2858503" y="2633477"/>
            <a:ext cx="469229" cy="445491"/>
          </a:xfrm>
          <a:prstGeom prst="teardrop">
            <a:avLst/>
          </a:prstGeom>
          <a:solidFill>
            <a:srgbClr val="97E4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2800" dirty="0">
                <a:solidFill>
                  <a:srgbClr val="0000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7B7DB0-8153-4C02-83AD-EDCB4970F8EB}"/>
              </a:ext>
            </a:extLst>
          </p:cNvPr>
          <p:cNvSpPr/>
          <p:nvPr/>
        </p:nvSpPr>
        <p:spPr>
          <a:xfrm>
            <a:off x="5466311" y="234443"/>
            <a:ext cx="67198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i="1" dirty="0" err="1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Thử</a:t>
            </a:r>
            <a:r>
              <a:rPr lang="zh-CN" altLang="en-US" sz="3600" b="1" i="1" dirty="0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altLang="zh-CN" sz="3600" b="1" i="1" dirty="0" err="1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thách</a:t>
            </a:r>
            <a:r>
              <a:rPr lang="zh-CN" altLang="en-US" sz="3600" b="1" i="1" dirty="0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altLang="zh-CN" sz="3600" b="1" i="1" dirty="0" err="1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bạn</a:t>
            </a:r>
            <a:r>
              <a:rPr lang="zh-CN" altLang="en-US" sz="3600" b="1" i="1" dirty="0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altLang="zh-CN" sz="3600" b="1" i="1" dirty="0" err="1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có</a:t>
            </a:r>
            <a:r>
              <a:rPr lang="zh-CN" altLang="en-US" sz="3600" b="1" i="1" dirty="0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altLang="zh-CN" sz="3600" b="1" i="1" dirty="0" err="1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nhớ</a:t>
            </a:r>
            <a:r>
              <a:rPr lang="en-US" altLang="zh-CN" sz="3600" b="1" i="1" dirty="0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?</a:t>
            </a:r>
            <a:endParaRPr lang="zh-CN" altLang="en-US" sz="3600" b="1" i="1" dirty="0">
              <a:solidFill>
                <a:srgbClr val="0064D2">
                  <a:lumMod val="75000"/>
                </a:srgbClr>
              </a:solidFill>
              <a:latin typeface="Arial"/>
              <a:ea typeface="微软雅黑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C92E96-8257-4D5B-A94C-A59687E12FC8}"/>
              </a:ext>
            </a:extLst>
          </p:cNvPr>
          <p:cNvSpPr/>
          <p:nvPr/>
        </p:nvSpPr>
        <p:spPr>
          <a:xfrm>
            <a:off x="4479053" y="1213318"/>
            <a:ext cx="1578044" cy="698869"/>
          </a:xfrm>
          <a:prstGeom prst="rect">
            <a:avLst/>
          </a:prstGeom>
          <a:solidFill>
            <a:srgbClr val="E53238"/>
          </a:solidFill>
          <a:ln w="12700" cap="flat" cmpd="sng" algn="ctr">
            <a:solidFill>
              <a:srgbClr val="E5323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Calibri" panose="020F0502020204030204" pitchFamily="34" charset="0"/>
              </a:rPr>
              <a:t>Lần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Calibri" panose="020F0502020204030204" pitchFamily="34" charset="0"/>
              </a:rPr>
              <a:t> 1</a:t>
            </a:r>
          </a:p>
        </p:txBody>
      </p:sp>
      <p:sp>
        <p:nvSpPr>
          <p:cNvPr id="13" name="Rounded Rectangle 4">
            <a:extLst>
              <a:ext uri="{FF2B5EF4-FFF2-40B4-BE49-F238E27FC236}">
                <a16:creationId xmlns:a16="http://schemas.microsoft.com/office/drawing/2014/main" id="{45628362-DBD1-4FE8-9E51-9FA866DF6945}"/>
              </a:ext>
            </a:extLst>
          </p:cNvPr>
          <p:cNvSpPr/>
          <p:nvPr/>
        </p:nvSpPr>
        <p:spPr>
          <a:xfrm>
            <a:off x="7725207" y="2441619"/>
            <a:ext cx="2186840" cy="614932"/>
          </a:xfrm>
          <a:prstGeom prst="roundRect">
            <a:avLst/>
          </a:prstGeom>
          <a:solidFill>
            <a:srgbClr val="E53238"/>
          </a:solidFill>
          <a:ln w="12700" cap="flat" cmpd="sng" algn="ctr">
            <a:solidFill>
              <a:srgbClr val="E5323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228AA30F-848E-435E-8C7F-35FACDA155EA}"/>
              </a:ext>
            </a:extLst>
          </p:cNvPr>
          <p:cNvSpPr/>
          <p:nvPr/>
        </p:nvSpPr>
        <p:spPr>
          <a:xfrm>
            <a:off x="6863648" y="3349925"/>
            <a:ext cx="1944744" cy="614932"/>
          </a:xfrm>
          <a:prstGeom prst="roundRect">
            <a:avLst/>
          </a:prstGeom>
          <a:solidFill>
            <a:srgbClr val="E53238"/>
          </a:solidFill>
          <a:ln w="12700" cap="flat" cmpd="sng" algn="ctr">
            <a:solidFill>
              <a:srgbClr val="E5323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5BCF0637-EA9E-4D52-AC2E-167C148DD1A6}"/>
              </a:ext>
            </a:extLst>
          </p:cNvPr>
          <p:cNvSpPr/>
          <p:nvPr/>
        </p:nvSpPr>
        <p:spPr>
          <a:xfrm>
            <a:off x="6332584" y="5148439"/>
            <a:ext cx="920489" cy="614932"/>
          </a:xfrm>
          <a:prstGeom prst="roundRect">
            <a:avLst/>
          </a:prstGeom>
          <a:solidFill>
            <a:srgbClr val="E53238"/>
          </a:solidFill>
          <a:ln w="12700" cap="flat" cmpd="sng" algn="ctr">
            <a:solidFill>
              <a:srgbClr val="E5323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6" name="Rounded Rectangle 19">
            <a:extLst>
              <a:ext uri="{FF2B5EF4-FFF2-40B4-BE49-F238E27FC236}">
                <a16:creationId xmlns:a16="http://schemas.microsoft.com/office/drawing/2014/main" id="{0B55D84E-E334-4DF4-AA92-53C6868A96B5}"/>
              </a:ext>
            </a:extLst>
          </p:cNvPr>
          <p:cNvSpPr/>
          <p:nvPr/>
        </p:nvSpPr>
        <p:spPr>
          <a:xfrm>
            <a:off x="4872440" y="2477496"/>
            <a:ext cx="1194007" cy="614932"/>
          </a:xfrm>
          <a:prstGeom prst="roundRect">
            <a:avLst/>
          </a:prstGeom>
          <a:solidFill>
            <a:srgbClr val="E53238"/>
          </a:solidFill>
          <a:ln w="12700" cap="flat" cmpd="sng" algn="ctr">
            <a:solidFill>
              <a:srgbClr val="E5323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EC7CD0-59C4-4E71-B3C9-016A19C5A4E5}"/>
              </a:ext>
            </a:extLst>
          </p:cNvPr>
          <p:cNvSpPr/>
          <p:nvPr/>
        </p:nvSpPr>
        <p:spPr>
          <a:xfrm>
            <a:off x="6437190" y="1213318"/>
            <a:ext cx="1578044" cy="698869"/>
          </a:xfrm>
          <a:prstGeom prst="rect">
            <a:avLst/>
          </a:prstGeom>
          <a:solidFill>
            <a:srgbClr val="FFFF71"/>
          </a:solidFill>
          <a:ln w="12700" cap="flat" cmpd="sng" algn="ctr">
            <a:solidFill>
              <a:srgbClr val="E5323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Calibri" panose="020F0502020204030204" pitchFamily="34" charset="0"/>
              </a:rPr>
              <a:t>Lần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Calibri" panose="020F0502020204030204" pitchFamily="34" charset="0"/>
              </a:rPr>
              <a:t> 2</a:t>
            </a:r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567F7DF0-5A98-4D61-BB7C-2D682B540429}"/>
              </a:ext>
            </a:extLst>
          </p:cNvPr>
          <p:cNvSpPr/>
          <p:nvPr/>
        </p:nvSpPr>
        <p:spPr>
          <a:xfrm>
            <a:off x="3780457" y="2477496"/>
            <a:ext cx="996580" cy="614932"/>
          </a:xfrm>
          <a:prstGeom prst="roundRect">
            <a:avLst/>
          </a:prstGeom>
          <a:solidFill>
            <a:srgbClr val="99FF66"/>
          </a:solidFill>
          <a:ln w="12700" cap="flat" cmpd="sng" algn="ctr">
            <a:solidFill>
              <a:srgbClr val="E5323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9" name="Rounded Rectangle 22">
            <a:extLst>
              <a:ext uri="{FF2B5EF4-FFF2-40B4-BE49-F238E27FC236}">
                <a16:creationId xmlns:a16="http://schemas.microsoft.com/office/drawing/2014/main" id="{2846F91C-DEFA-4FF8-ABA0-582C6D389464}"/>
              </a:ext>
            </a:extLst>
          </p:cNvPr>
          <p:cNvSpPr/>
          <p:nvPr/>
        </p:nvSpPr>
        <p:spPr>
          <a:xfrm>
            <a:off x="6130405" y="2441619"/>
            <a:ext cx="1463456" cy="614932"/>
          </a:xfrm>
          <a:prstGeom prst="roundRect">
            <a:avLst/>
          </a:prstGeom>
          <a:solidFill>
            <a:srgbClr val="FFFF71"/>
          </a:solidFill>
          <a:ln w="12700" cap="flat" cmpd="sng" algn="ctr">
            <a:solidFill>
              <a:srgbClr val="E5323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0" name="Rounded Rectangle 23">
            <a:extLst>
              <a:ext uri="{FF2B5EF4-FFF2-40B4-BE49-F238E27FC236}">
                <a16:creationId xmlns:a16="http://schemas.microsoft.com/office/drawing/2014/main" id="{ACB9EAFC-F3DE-4E6B-B052-8A8DC9C51667}"/>
              </a:ext>
            </a:extLst>
          </p:cNvPr>
          <p:cNvSpPr/>
          <p:nvPr/>
        </p:nvSpPr>
        <p:spPr>
          <a:xfrm>
            <a:off x="3736190" y="3316819"/>
            <a:ext cx="3032252" cy="614932"/>
          </a:xfrm>
          <a:prstGeom prst="roundRect">
            <a:avLst/>
          </a:prstGeom>
          <a:solidFill>
            <a:srgbClr val="FFFF71"/>
          </a:solidFill>
          <a:ln w="12700" cap="flat" cmpd="sng" algn="ctr">
            <a:solidFill>
              <a:srgbClr val="E5323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1" name="Rounded Rectangle 24">
            <a:extLst>
              <a:ext uri="{FF2B5EF4-FFF2-40B4-BE49-F238E27FC236}">
                <a16:creationId xmlns:a16="http://schemas.microsoft.com/office/drawing/2014/main" id="{753769C5-EDFC-4487-9776-2A5598D5D487}"/>
              </a:ext>
            </a:extLst>
          </p:cNvPr>
          <p:cNvSpPr/>
          <p:nvPr/>
        </p:nvSpPr>
        <p:spPr>
          <a:xfrm>
            <a:off x="7327774" y="4264295"/>
            <a:ext cx="1944744" cy="614932"/>
          </a:xfrm>
          <a:prstGeom prst="roundRect">
            <a:avLst/>
          </a:prstGeom>
          <a:solidFill>
            <a:srgbClr val="FFFF71"/>
          </a:solidFill>
          <a:ln w="12700" cap="flat" cmpd="sng" algn="ctr">
            <a:solidFill>
              <a:srgbClr val="E5323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2" name="Rounded Rectangle 25">
            <a:extLst>
              <a:ext uri="{FF2B5EF4-FFF2-40B4-BE49-F238E27FC236}">
                <a16:creationId xmlns:a16="http://schemas.microsoft.com/office/drawing/2014/main" id="{2D0B154F-25C9-4918-B444-D9B54C9D6165}"/>
              </a:ext>
            </a:extLst>
          </p:cNvPr>
          <p:cNvSpPr/>
          <p:nvPr/>
        </p:nvSpPr>
        <p:spPr>
          <a:xfrm>
            <a:off x="3659253" y="5145623"/>
            <a:ext cx="1469032" cy="614932"/>
          </a:xfrm>
          <a:prstGeom prst="roundRect">
            <a:avLst/>
          </a:prstGeom>
          <a:solidFill>
            <a:srgbClr val="FFFF71"/>
          </a:solidFill>
          <a:ln w="12700" cap="flat" cmpd="sng" algn="ctr">
            <a:solidFill>
              <a:srgbClr val="E5323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388F8D9-1EC9-48B7-88C1-56C3D9F483BE}"/>
              </a:ext>
            </a:extLst>
          </p:cNvPr>
          <p:cNvSpPr/>
          <p:nvPr/>
        </p:nvSpPr>
        <p:spPr>
          <a:xfrm>
            <a:off x="8395327" y="1213318"/>
            <a:ext cx="1578044" cy="698869"/>
          </a:xfrm>
          <a:prstGeom prst="rect">
            <a:avLst/>
          </a:prstGeom>
          <a:solidFill>
            <a:srgbClr val="99FF66"/>
          </a:solidFill>
          <a:ln w="12700" cap="flat" cmpd="sng" algn="ctr">
            <a:solidFill>
              <a:srgbClr val="E5323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Calibri" panose="020F0502020204030204" pitchFamily="34" charset="0"/>
              </a:rPr>
              <a:t>Lần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Calibri" panose="020F0502020204030204" pitchFamily="34" charset="0"/>
              </a:rPr>
              <a:t> 3</a:t>
            </a:r>
          </a:p>
        </p:txBody>
      </p:sp>
      <p:sp>
        <p:nvSpPr>
          <p:cNvPr id="24" name="Rounded Rectangle 27">
            <a:extLst>
              <a:ext uri="{FF2B5EF4-FFF2-40B4-BE49-F238E27FC236}">
                <a16:creationId xmlns:a16="http://schemas.microsoft.com/office/drawing/2014/main" id="{F524E4A3-6FC6-4993-B77D-3A585CC55B41}"/>
              </a:ext>
            </a:extLst>
          </p:cNvPr>
          <p:cNvSpPr/>
          <p:nvPr/>
        </p:nvSpPr>
        <p:spPr>
          <a:xfrm>
            <a:off x="3690170" y="4264295"/>
            <a:ext cx="2243798" cy="614932"/>
          </a:xfrm>
          <a:prstGeom prst="roundRect">
            <a:avLst/>
          </a:prstGeom>
          <a:solidFill>
            <a:srgbClr val="99FF66"/>
          </a:solidFill>
          <a:ln w="12700" cap="flat" cmpd="sng" algn="ctr">
            <a:solidFill>
              <a:srgbClr val="E5323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5" name="Rounded Rectangle 28">
            <a:extLst>
              <a:ext uri="{FF2B5EF4-FFF2-40B4-BE49-F238E27FC236}">
                <a16:creationId xmlns:a16="http://schemas.microsoft.com/office/drawing/2014/main" id="{0A4579C5-2FB3-4B01-8A3D-331519710C2E}"/>
              </a:ext>
            </a:extLst>
          </p:cNvPr>
          <p:cNvSpPr/>
          <p:nvPr/>
        </p:nvSpPr>
        <p:spPr>
          <a:xfrm>
            <a:off x="5159200" y="5145623"/>
            <a:ext cx="1161199" cy="614932"/>
          </a:xfrm>
          <a:prstGeom prst="roundRect">
            <a:avLst/>
          </a:prstGeom>
          <a:solidFill>
            <a:srgbClr val="99FF66"/>
          </a:solidFill>
          <a:ln w="12700" cap="flat" cmpd="sng" algn="ctr">
            <a:solidFill>
              <a:srgbClr val="E5323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6" name="Rounded Rectangle 29">
            <a:extLst>
              <a:ext uri="{FF2B5EF4-FFF2-40B4-BE49-F238E27FC236}">
                <a16:creationId xmlns:a16="http://schemas.microsoft.com/office/drawing/2014/main" id="{F564EA87-2E3C-4767-9662-935711AB6BA7}"/>
              </a:ext>
            </a:extLst>
          </p:cNvPr>
          <p:cNvSpPr/>
          <p:nvPr/>
        </p:nvSpPr>
        <p:spPr>
          <a:xfrm>
            <a:off x="8053208" y="5153419"/>
            <a:ext cx="1643423" cy="614932"/>
          </a:xfrm>
          <a:prstGeom prst="roundRect">
            <a:avLst/>
          </a:prstGeom>
          <a:solidFill>
            <a:srgbClr val="99FF66"/>
          </a:solidFill>
          <a:ln w="12700" cap="flat" cmpd="sng" algn="ctr">
            <a:solidFill>
              <a:srgbClr val="E5323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9" name="Rounded Rectangle 11">
            <a:extLst>
              <a:ext uri="{FF2B5EF4-FFF2-40B4-BE49-F238E27FC236}">
                <a16:creationId xmlns:a16="http://schemas.microsoft.com/office/drawing/2014/main" id="{FB58D024-8F3A-4A57-9424-4F5D945DB8EB}"/>
              </a:ext>
            </a:extLst>
          </p:cNvPr>
          <p:cNvSpPr/>
          <p:nvPr/>
        </p:nvSpPr>
        <p:spPr>
          <a:xfrm>
            <a:off x="3358648" y="2244731"/>
            <a:ext cx="6602989" cy="3671583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38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661D9C-93A2-403D-A5C4-98D8E52FE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62" y="0"/>
            <a:ext cx="7343262" cy="10246412"/>
          </a:xfrm>
          <a:prstGeom prst="rect">
            <a:avLst/>
          </a:prstGeom>
        </p:spPr>
      </p:pic>
      <p:sp>
        <p:nvSpPr>
          <p:cNvPr id="71" name="Rectangle 70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-17584" y="5913701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9" name="组合 1"/>
          <p:cNvGrpSpPr/>
          <p:nvPr/>
        </p:nvGrpSpPr>
        <p:grpSpPr>
          <a:xfrm>
            <a:off x="3016028" y="2115073"/>
            <a:ext cx="8598343" cy="3320203"/>
            <a:chOff x="2269014" y="2030194"/>
            <a:chExt cx="8598343" cy="2492009"/>
          </a:xfrm>
        </p:grpSpPr>
        <p:pic>
          <p:nvPicPr>
            <p:cNvPr id="20" name="图片 2">
              <a:extLst>
                <a:ext uri="{FF2B5EF4-FFF2-40B4-BE49-F238E27FC236}">
                  <a16:creationId xmlns:a16="http://schemas.microsoft.com/office/drawing/2014/main" id="{08154B51-01D4-4435-9FA8-6C5220E38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56868" y="2030194"/>
              <a:ext cx="8410489" cy="1372660"/>
            </a:xfrm>
            <a:prstGeom prst="rect">
              <a:avLst/>
            </a:prstGeom>
          </p:spPr>
        </p:pic>
        <p:pic>
          <p:nvPicPr>
            <p:cNvPr id="21" name="图片 3">
              <a:extLst>
                <a:ext uri="{FF2B5EF4-FFF2-40B4-BE49-F238E27FC236}">
                  <a16:creationId xmlns:a16="http://schemas.microsoft.com/office/drawing/2014/main" id="{EC401102-F7EB-4883-81E7-4FF23F6E3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9014" y="3335552"/>
              <a:ext cx="8587865" cy="1186651"/>
            </a:xfrm>
            <a:prstGeom prst="rect">
              <a:avLst/>
            </a:prstGeom>
          </p:spPr>
        </p:pic>
        <p:sp>
          <p:nvSpPr>
            <p:cNvPr id="22" name="文本框 4">
              <a:extLst>
                <a:ext uri="{FF2B5EF4-FFF2-40B4-BE49-F238E27FC236}">
                  <a16:creationId xmlns:a16="http://schemas.microsoft.com/office/drawing/2014/main" id="{A0FBA709-7ADA-4829-B5FC-963396AEC836}"/>
                </a:ext>
              </a:extLst>
            </p:cNvPr>
            <p:cNvSpPr txBox="1"/>
            <p:nvPr/>
          </p:nvSpPr>
          <p:spPr>
            <a:xfrm>
              <a:off x="3243798" y="2553814"/>
              <a:ext cx="6556332" cy="1547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altLang="zh-CN" sz="3200" b="1" dirty="0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Vào mỗi buổi trong ngày, con đường làng đều có vẻ đẹp riêng. Ai đi xa cũng nhớ về con đường mình luôn gắn bó.</a:t>
              </a:r>
              <a:endParaRPr lang="zh-CN" altLang="en-US" sz="3200" b="1" dirty="0">
                <a:solidFill>
                  <a:srgbClr val="FF0000"/>
                </a:solidFill>
                <a:ea typeface="小鹿犬拼音体" panose="02010601030101010101" pitchFamily="2" charset="-122"/>
                <a:cs typeface="YF补 汉仪夏日体+黑白emoji" panose="020B0604000101010104" pitchFamily="34" charset="-128"/>
              </a:endParaRPr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2554590" y="304591"/>
            <a:ext cx="68824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kern="1200" dirty="0" err="1">
                <a:solidFill>
                  <a:srgbClr val="FF6600"/>
                </a:solidFill>
                <a:latin typeface="Arial" panose="020B0604020202020204" pitchFamily="34" charset="0"/>
              </a:rPr>
              <a:t>Nội</a:t>
            </a:r>
            <a:r>
              <a:rPr lang="zh-CN" altLang="en-US" sz="5400" b="1" kern="1200" dirty="0">
                <a:solidFill>
                  <a:srgbClr val="FF66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5400" b="1" kern="1200" dirty="0">
                <a:solidFill>
                  <a:srgbClr val="FF6600"/>
                </a:solidFill>
                <a:latin typeface="Arial" panose="020B0604020202020204" pitchFamily="34" charset="0"/>
              </a:rPr>
              <a:t>dung </a:t>
            </a:r>
            <a:r>
              <a:rPr lang="en-US" altLang="zh-CN" sz="5400" b="1" kern="1200" dirty="0" err="1">
                <a:solidFill>
                  <a:srgbClr val="FF6600"/>
                </a:solidFill>
                <a:latin typeface="Arial" panose="020B0604020202020204" pitchFamily="34" charset="0"/>
              </a:rPr>
              <a:t>bài</a:t>
            </a:r>
            <a:r>
              <a:rPr lang="zh-CN" altLang="en-US" sz="5400" b="1" kern="1200" dirty="0">
                <a:solidFill>
                  <a:srgbClr val="FF66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5400" b="1" kern="1200" dirty="0" err="1">
                <a:solidFill>
                  <a:srgbClr val="FF6600"/>
                </a:solidFill>
                <a:latin typeface="Arial" panose="020B0604020202020204" pitchFamily="34" charset="0"/>
              </a:rPr>
              <a:t>học</a:t>
            </a:r>
            <a:endParaRPr lang="zh-CN" altLang="en-US" sz="5400" b="1" kern="1200" dirty="0">
              <a:solidFill>
                <a:srgbClr val="FF66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3220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BC496-6CA1-44DC-ACF9-442C6F2C7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Join_file_234921789">
            <a:hlinkClick r:id="" action="ppaction://media"/>
            <a:extLst>
              <a:ext uri="{FF2B5EF4-FFF2-40B4-BE49-F238E27FC236}">
                <a16:creationId xmlns:a16="http://schemas.microsoft.com/office/drawing/2014/main" id="{0DA2ABB6-BDD7-4551-8E89-82D6397D14A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98729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4CD41D6-B700-46DE-9036-0B4240A91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62" y="0"/>
            <a:ext cx="7343262" cy="10246412"/>
          </a:xfrm>
          <a:prstGeom prst="rect">
            <a:avLst/>
          </a:prstGeom>
        </p:spPr>
      </p:pic>
      <p:sp>
        <p:nvSpPr>
          <p:cNvPr id="71" name="Rectangle 70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-17584" y="5913701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9" name="组合 1"/>
          <p:cNvGrpSpPr/>
          <p:nvPr/>
        </p:nvGrpSpPr>
        <p:grpSpPr>
          <a:xfrm>
            <a:off x="3006503" y="2186511"/>
            <a:ext cx="8617394" cy="3281145"/>
            <a:chOff x="2249963" y="2030194"/>
            <a:chExt cx="8617394" cy="2462694"/>
          </a:xfrm>
        </p:grpSpPr>
        <p:pic>
          <p:nvPicPr>
            <p:cNvPr id="20" name="图片 2">
              <a:extLst>
                <a:ext uri="{FF2B5EF4-FFF2-40B4-BE49-F238E27FC236}">
                  <a16:creationId xmlns:a16="http://schemas.microsoft.com/office/drawing/2014/main" id="{08154B51-01D4-4435-9FA8-6C5220E38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56868" y="2030194"/>
              <a:ext cx="8410489" cy="1372660"/>
            </a:xfrm>
            <a:prstGeom prst="rect">
              <a:avLst/>
            </a:prstGeom>
          </p:spPr>
        </p:pic>
        <p:pic>
          <p:nvPicPr>
            <p:cNvPr id="21" name="图片 3">
              <a:extLst>
                <a:ext uri="{FF2B5EF4-FFF2-40B4-BE49-F238E27FC236}">
                  <a16:creationId xmlns:a16="http://schemas.microsoft.com/office/drawing/2014/main" id="{EC401102-F7EB-4883-81E7-4FF23F6E3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49963" y="3306237"/>
              <a:ext cx="8587865" cy="1186651"/>
            </a:xfrm>
            <a:prstGeom prst="rect">
              <a:avLst/>
            </a:prstGeom>
          </p:spPr>
        </p:pic>
        <p:sp>
          <p:nvSpPr>
            <p:cNvPr id="22" name="文本框 4">
              <a:extLst>
                <a:ext uri="{FF2B5EF4-FFF2-40B4-BE49-F238E27FC236}">
                  <a16:creationId xmlns:a16="http://schemas.microsoft.com/office/drawing/2014/main" id="{A0FBA709-7ADA-4829-B5FC-963396AEC836}"/>
                </a:ext>
              </a:extLst>
            </p:cNvPr>
            <p:cNvSpPr txBox="1"/>
            <p:nvPr/>
          </p:nvSpPr>
          <p:spPr>
            <a:xfrm>
              <a:off x="3383946" y="2723195"/>
              <a:ext cx="6556332" cy="1455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buFont typeface="Wingdings" panose="05000000000000000000" pitchFamily="2" charset="2"/>
                <a:buChar char="ü"/>
              </a:pPr>
              <a:r>
                <a:rPr lang="vi-VN" altLang="zh-CN" sz="4000" b="1" dirty="0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Yêu quý và giữ gìn vẻ đẹp của con đường thân quen.</a:t>
              </a:r>
              <a:endParaRPr lang="zh-CN" altLang="en-US" sz="4000" b="1" dirty="0">
                <a:solidFill>
                  <a:srgbClr val="FF0000"/>
                </a:solidFill>
                <a:ea typeface="小鹿犬拼音体" panose="02010601030101010101" pitchFamily="2" charset="-122"/>
                <a:cs typeface="YF补 汉仪夏日体+黑白emoji" panose="020B0604000101010104" pitchFamily="34" charset="-128"/>
              </a:endParaRPr>
            </a:p>
          </p:txBody>
        </p:sp>
      </p:grpSp>
      <p:sp>
        <p:nvSpPr>
          <p:cNvPr id="13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2654756" y="406025"/>
            <a:ext cx="68824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kern="1200" dirty="0" err="1">
                <a:solidFill>
                  <a:srgbClr val="FF6600"/>
                </a:solidFill>
                <a:latin typeface="Arial" panose="020B0604020202020204" pitchFamily="34" charset="0"/>
              </a:rPr>
              <a:t>Liên</a:t>
            </a:r>
            <a:r>
              <a:rPr lang="zh-CN" altLang="en-US" sz="5400" b="1" kern="1200" dirty="0">
                <a:solidFill>
                  <a:srgbClr val="FF66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5400" b="1" kern="1200" dirty="0" err="1">
                <a:solidFill>
                  <a:srgbClr val="FF6600"/>
                </a:solidFill>
                <a:latin typeface="Arial" panose="020B0604020202020204" pitchFamily="34" charset="0"/>
              </a:rPr>
              <a:t>hệ</a:t>
            </a:r>
            <a:r>
              <a:rPr lang="zh-CN" altLang="en-US" sz="5400" b="1" kern="1200" dirty="0">
                <a:solidFill>
                  <a:srgbClr val="FF66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5400" b="1" kern="1200" dirty="0" err="1">
                <a:solidFill>
                  <a:srgbClr val="FF6600"/>
                </a:solidFill>
                <a:latin typeface="Arial" panose="020B0604020202020204" pitchFamily="34" charset="0"/>
              </a:rPr>
              <a:t>bản</a:t>
            </a:r>
            <a:r>
              <a:rPr lang="zh-CN" altLang="en-US" sz="5400" b="1" kern="1200" dirty="0">
                <a:solidFill>
                  <a:srgbClr val="FF66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5400" b="1" kern="1200" dirty="0" err="1">
                <a:solidFill>
                  <a:srgbClr val="FF6600"/>
                </a:solidFill>
                <a:latin typeface="Arial" panose="020B0604020202020204" pitchFamily="34" charset="0"/>
              </a:rPr>
              <a:t>thân</a:t>
            </a:r>
            <a:endParaRPr lang="zh-CN" altLang="en-US" sz="5400" b="1" kern="1200" dirty="0">
              <a:solidFill>
                <a:srgbClr val="FF66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0910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8" name="Rounded Rectangle 27"/>
          <p:cNvSpPr/>
          <p:nvPr/>
        </p:nvSpPr>
        <p:spPr>
          <a:xfrm>
            <a:off x="2696657" y="1785307"/>
            <a:ext cx="6504535" cy="32399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1461" y="2038991"/>
            <a:ext cx="5358848" cy="2780017"/>
          </a:xfrm>
          <a:prstGeom prst="rect">
            <a:avLst/>
          </a:prstGeom>
        </p:spPr>
      </p:pic>
      <p:pic>
        <p:nvPicPr>
          <p:cNvPr id="16" name="图片 8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875" y="1371246"/>
            <a:ext cx="1269867" cy="95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803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-17584" y="6400799"/>
            <a:ext cx="12203723" cy="636263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802" y="-152400"/>
            <a:ext cx="1859907" cy="914400"/>
          </a:xfrm>
          <a:prstGeom prst="rect">
            <a:avLst/>
          </a:prstGeom>
        </p:spPr>
      </p:pic>
      <p:pic>
        <p:nvPicPr>
          <p:cNvPr id="14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302" y="4800600"/>
            <a:ext cx="1859907" cy="914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DBEC0C-3305-444E-9FBC-4C68261C00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15812" y="174029"/>
            <a:ext cx="511318" cy="51131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F98536D-A7D6-4401-A87C-C341AE12EAC5}"/>
              </a:ext>
            </a:extLst>
          </p:cNvPr>
          <p:cNvSpPr txBox="1"/>
          <p:nvPr/>
        </p:nvSpPr>
        <p:spPr>
          <a:xfrm>
            <a:off x="1372337" y="941779"/>
            <a:ext cx="481097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Con đường rợp bóng tre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Uốn mình trong nắng hạ 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Tiếng chim rơi ngọt quá!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Khẽ động cọng rơm vàng.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Buổi sớm sương mơ màng 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Mắt long lanh ngọn cỏ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Buổi trưa thơm cánh gió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Nâng bước em tới trường.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9543FD1-7234-4523-9153-4C7F8C0E9DF6}"/>
              </a:ext>
            </a:extLst>
          </p:cNvPr>
          <p:cNvSpPr/>
          <p:nvPr/>
        </p:nvSpPr>
        <p:spPr>
          <a:xfrm>
            <a:off x="1675547" y="201596"/>
            <a:ext cx="84434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C1D3F"/>
              </a:buClr>
              <a:buSzPts val="3200"/>
              <a:defRPr/>
            </a:pPr>
            <a:r>
              <a:rPr lang="vi-VN" sz="4400" dirty="0">
                <a:solidFill>
                  <a:srgbClr val="00B0F0"/>
                </a:solidFill>
                <a:latin typeface="Coiny" panose="02000903060500060000" pitchFamily="2" charset="0"/>
              </a:rPr>
              <a:t>Con đường làng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86F61B-8472-4A48-8314-26F15D230904}"/>
              </a:ext>
            </a:extLst>
          </p:cNvPr>
          <p:cNvSpPr txBox="1"/>
          <p:nvPr/>
        </p:nvSpPr>
        <p:spPr>
          <a:xfrm>
            <a:off x="6678010" y="1071801"/>
            <a:ext cx="5108313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Buổi chiều tím hoàng hôn 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Đàn trâu về lững thững 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Bóng trăng tròn lừng lựng 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Vắt vẻo ngọn tre già…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Ai một lần đi xa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Con đường cong nỗi nhớ 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Lòng luôn thầm nhắc nhở 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Con đường làng thiết tha.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9339EC-96CF-47CC-AC07-5D2E3923D4C0}"/>
              </a:ext>
            </a:extLst>
          </p:cNvPr>
          <p:cNvSpPr txBox="1"/>
          <p:nvPr/>
        </p:nvSpPr>
        <p:spPr>
          <a:xfrm>
            <a:off x="8747421" y="6304002"/>
            <a:ext cx="44204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1200"/>
              </a:spcAft>
              <a:defRPr/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5991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-17584" y="5913701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802" y="-152400"/>
            <a:ext cx="1859907" cy="914400"/>
          </a:xfrm>
          <a:prstGeom prst="rect">
            <a:avLst/>
          </a:prstGeom>
        </p:spPr>
      </p:pic>
      <p:pic>
        <p:nvPicPr>
          <p:cNvPr id="14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171" y="5504570"/>
            <a:ext cx="1859907" cy="914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696367" y="559059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>
                <a:solidFill>
                  <a:srgbClr val="0070C0"/>
                </a:solidFill>
                <a:latin typeface="Arial" panose="020B0604020202020204" pitchFamily="34" charset="0"/>
              </a:rPr>
              <a:t>Luyện</a:t>
            </a:r>
            <a:r>
              <a:rPr lang="zh-CN" altLang="en-US" sz="3200" b="1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200" b="1">
                <a:solidFill>
                  <a:srgbClr val="0070C0"/>
                </a:solidFill>
                <a:latin typeface="Arial" panose="020B0604020202020204" pitchFamily="34" charset="0"/>
              </a:rPr>
              <a:t>đọc</a:t>
            </a:r>
            <a:r>
              <a:rPr lang="zh-CN" altLang="en-US" sz="3200" b="1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200" b="1">
                <a:solidFill>
                  <a:srgbClr val="0070C0"/>
                </a:solidFill>
                <a:latin typeface="Arial" panose="020B0604020202020204" pitchFamily="34" charset="0"/>
              </a:rPr>
              <a:t>nhóm</a:t>
            </a:r>
            <a:endParaRPr lang="zh-CN" altLang="en-US" sz="3200" b="1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268360" y="2732301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36710" y="2031716"/>
            <a:ext cx="31132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kern="1200">
                <a:solidFill>
                  <a:srgbClr val="FF1531"/>
                </a:solidFill>
                <a:latin typeface="Arial" panose="020B0604020202020204" pitchFamily="34" charset="0"/>
              </a:rPr>
              <a:t>Tiêu</a:t>
            </a:r>
            <a:r>
              <a:rPr lang="zh-CN" altLang="en-US" sz="2800" b="1" kern="1200">
                <a:solidFill>
                  <a:srgbClr val="FF1531"/>
                </a:solidFill>
                <a:latin typeface="Arial" panose="020B0604020202020204" pitchFamily="34" charset="0"/>
              </a:rPr>
              <a:t> </a:t>
            </a:r>
            <a:r>
              <a:rPr lang="en-US" altLang="zh-CN" sz="2800" b="1" kern="1200">
                <a:solidFill>
                  <a:srgbClr val="FF1531"/>
                </a:solidFill>
                <a:latin typeface="Arial" panose="020B0604020202020204" pitchFamily="34" charset="0"/>
              </a:rPr>
              <a:t>chí</a:t>
            </a:r>
            <a:r>
              <a:rPr lang="zh-CN" altLang="en-US" sz="2800" b="1" kern="1200">
                <a:solidFill>
                  <a:srgbClr val="FF1531"/>
                </a:solidFill>
                <a:latin typeface="Arial" panose="020B0604020202020204" pitchFamily="34" charset="0"/>
              </a:rPr>
              <a:t> </a:t>
            </a:r>
            <a:r>
              <a:rPr lang="en-US" altLang="zh-CN" sz="2800" b="1" kern="1200">
                <a:solidFill>
                  <a:srgbClr val="FF1531"/>
                </a:solidFill>
                <a:latin typeface="Arial" panose="020B0604020202020204" pitchFamily="34" charset="0"/>
              </a:rPr>
              <a:t>đánh</a:t>
            </a:r>
            <a:r>
              <a:rPr lang="zh-CN" altLang="en-US" sz="2800" b="1" kern="1200">
                <a:solidFill>
                  <a:srgbClr val="FF1531"/>
                </a:solidFill>
                <a:latin typeface="Arial" panose="020B0604020202020204" pitchFamily="34" charset="0"/>
              </a:rPr>
              <a:t> </a:t>
            </a:r>
            <a:r>
              <a:rPr lang="en-US" altLang="zh-CN" sz="2800" b="1" kern="1200">
                <a:solidFill>
                  <a:srgbClr val="FF1531"/>
                </a:solidFill>
                <a:latin typeface="Arial" panose="020B0604020202020204" pitchFamily="34" charset="0"/>
              </a:rPr>
              <a:t>giá</a:t>
            </a:r>
            <a:endParaRPr lang="zh-CN" altLang="en-US" sz="2800" b="1" kern="1200">
              <a:solidFill>
                <a:srgbClr val="FF1531"/>
              </a:solidFill>
              <a:latin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02426" y="2663909"/>
            <a:ext cx="1938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kern="1200">
                <a:latin typeface="Arial" panose="020B0604020202020204" pitchFamily="34" charset="0"/>
              </a:rPr>
              <a:t>Đọc</a:t>
            </a:r>
            <a:r>
              <a:rPr lang="zh-CN" altLang="en-US" sz="3200" kern="1200">
                <a:latin typeface="Arial" panose="020B0604020202020204" pitchFamily="34" charset="0"/>
              </a:rPr>
              <a:t> </a:t>
            </a:r>
            <a:r>
              <a:rPr lang="en-US" altLang="zh-CN" sz="3200" kern="1200">
                <a:latin typeface="Arial" panose="020B0604020202020204" pitchFamily="34" charset="0"/>
              </a:rPr>
              <a:t>đúng</a:t>
            </a:r>
            <a:endParaRPr lang="zh-CN" altLang="en-US" sz="3200" kern="1200">
              <a:latin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360673" y="2778093"/>
            <a:ext cx="432000" cy="432000"/>
          </a:xfrm>
          <a:prstGeom prst="ellipse">
            <a:avLst/>
          </a:prstGeom>
          <a:solidFill>
            <a:srgbClr val="93E3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</a:rPr>
              <a:t>1</a:t>
            </a:r>
            <a:endParaRPr lang="en-US" sz="2800" dirty="0">
              <a:solidFill>
                <a:prstClr val="white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268360" y="3353093"/>
            <a:ext cx="3645680" cy="607107"/>
            <a:chOff x="1717199" y="4363552"/>
            <a:chExt cx="3645680" cy="607107"/>
          </a:xfrm>
        </p:grpSpPr>
        <p:sp>
          <p:nvSpPr>
            <p:cNvPr id="21" name="Rounded Rectangle 20"/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451265" y="4363552"/>
              <a:ext cx="1960793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ClrTx/>
                <a:defRPr/>
              </a:pPr>
              <a:r>
                <a:rPr lang="en-US" altLang="zh-CN" sz="3200" dirty="0" err="1"/>
                <a:t>Đọc</a:t>
              </a:r>
              <a:r>
                <a:rPr lang="zh-CN" altLang="en-US" sz="3200" dirty="0"/>
                <a:t> </a:t>
              </a:r>
              <a:r>
                <a:rPr lang="en-US" altLang="zh-CN" sz="3200" dirty="0"/>
                <a:t>to, </a:t>
              </a:r>
              <a:r>
                <a:rPr lang="en-US" altLang="zh-CN" sz="3200" dirty="0" err="1"/>
                <a:t>rõ</a:t>
              </a:r>
              <a:endParaRPr lang="zh-CN" altLang="en-US" sz="3200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kern="120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</a:rPr>
                <a:t>2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268360" y="4091561"/>
            <a:ext cx="5119273" cy="599459"/>
            <a:chOff x="1717199" y="5199333"/>
            <a:chExt cx="5119273" cy="599459"/>
          </a:xfrm>
        </p:grpSpPr>
        <p:sp>
          <p:nvSpPr>
            <p:cNvPr id="27" name="Rounded Rectangle 26"/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451265" y="5199333"/>
              <a:ext cx="3736920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ClrTx/>
                <a:defRPr/>
              </a:pPr>
              <a:r>
                <a:rPr lang="en-US" altLang="zh-CN" sz="3200" dirty="0" err="1"/>
                <a:t>Ngắt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nghỉ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đúng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chỗ</a:t>
              </a:r>
              <a:endParaRPr lang="zh-CN" altLang="en-US" sz="3200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kern="120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30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006353" y="2732301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059614" y="3381182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387633" y="4128553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/>
          <p:cNvGrpSpPr/>
          <p:nvPr/>
        </p:nvGrpSpPr>
        <p:grpSpPr>
          <a:xfrm>
            <a:off x="1268360" y="4779333"/>
            <a:ext cx="8097635" cy="599459"/>
            <a:chOff x="1717199" y="5199333"/>
            <a:chExt cx="8097635" cy="599459"/>
          </a:xfrm>
        </p:grpSpPr>
        <p:sp>
          <p:nvSpPr>
            <p:cNvPr id="37" name="Rounded Rectangle 36"/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414689" y="5199333"/>
              <a:ext cx="6373861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ClrTx/>
                <a:defRPr/>
              </a:pPr>
              <a:r>
                <a:rPr lang="en-US" altLang="zh-CN" sz="3200" dirty="0" err="1"/>
                <a:t>Giọng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đọc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và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nhấn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giọng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phù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hợp</a:t>
              </a:r>
              <a:endParaRPr lang="zh-CN" altLang="en-US" sz="3200" dirty="0"/>
            </a:p>
          </p:txBody>
        </p:sp>
        <p:sp>
          <p:nvSpPr>
            <p:cNvPr id="39" name="Oval 38"/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kern="120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</a:rPr>
                <a:t>4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40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9508760" y="4816325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7" t="19733" r="32181" b="31200"/>
          <a:stretch/>
        </p:blipFill>
        <p:spPr>
          <a:xfrm>
            <a:off x="8862760" y="2594795"/>
            <a:ext cx="1634551" cy="172849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0093BB6-4759-4378-A889-78315D2509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416910" y="452657"/>
            <a:ext cx="708287" cy="70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3667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-17584" y="5913701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802" y="-152400"/>
            <a:ext cx="1859907" cy="914400"/>
          </a:xfrm>
          <a:prstGeom prst="rect">
            <a:avLst/>
          </a:prstGeom>
        </p:spPr>
      </p:pic>
      <p:pic>
        <p:nvPicPr>
          <p:cNvPr id="14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171" y="5078826"/>
            <a:ext cx="1859907" cy="914400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-1055963" y="510211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>
                <a:solidFill>
                  <a:srgbClr val="0070C0"/>
                </a:solidFill>
                <a:latin typeface="Arial" panose="020B0604020202020204" pitchFamily="34" charset="0"/>
              </a:rPr>
              <a:t>Đọc</a:t>
            </a:r>
            <a:r>
              <a:rPr lang="zh-CN" altLang="en-US" sz="3200" b="1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vi-VN" altLang="zh-CN" sz="3200" b="1">
                <a:solidFill>
                  <a:srgbClr val="0070C0"/>
                </a:solidFill>
                <a:latin typeface="Arial" panose="020B0604020202020204" pitchFamily="34" charset="0"/>
              </a:rPr>
              <a:t>trước</a:t>
            </a:r>
            <a:r>
              <a:rPr lang="zh-CN" altLang="en-US" sz="3200" b="1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200" b="1">
                <a:solidFill>
                  <a:srgbClr val="0070C0"/>
                </a:solidFill>
                <a:latin typeface="Arial" panose="020B0604020202020204" pitchFamily="34" charset="0"/>
              </a:rPr>
              <a:t>lớp</a:t>
            </a:r>
            <a:endParaRPr lang="zh-CN" altLang="en-US" sz="3200" b="1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268360" y="2732301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335454" y="1722848"/>
            <a:ext cx="35210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kern="1200" dirty="0" err="1">
                <a:solidFill>
                  <a:srgbClr val="FF1531"/>
                </a:solidFill>
                <a:latin typeface="Arial" panose="020B0604020202020204" pitchFamily="34" charset="0"/>
              </a:rPr>
              <a:t>Tiêu</a:t>
            </a:r>
            <a:r>
              <a:rPr lang="zh-CN" altLang="en-US" sz="3200" b="1" kern="1200" dirty="0">
                <a:solidFill>
                  <a:srgbClr val="FF1531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200" b="1" kern="1200" dirty="0" err="1">
                <a:solidFill>
                  <a:srgbClr val="FF1531"/>
                </a:solidFill>
                <a:latin typeface="Arial" panose="020B0604020202020204" pitchFamily="34" charset="0"/>
              </a:rPr>
              <a:t>chí</a:t>
            </a:r>
            <a:r>
              <a:rPr lang="zh-CN" altLang="en-US" sz="3200" b="1" kern="1200" dirty="0">
                <a:solidFill>
                  <a:srgbClr val="FF1531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200" b="1" kern="1200" dirty="0" err="1">
                <a:solidFill>
                  <a:srgbClr val="FF1531"/>
                </a:solidFill>
                <a:latin typeface="Arial" panose="020B0604020202020204" pitchFamily="34" charset="0"/>
              </a:rPr>
              <a:t>đánh</a:t>
            </a:r>
            <a:r>
              <a:rPr lang="zh-CN" altLang="en-US" sz="3200" b="1" kern="1200" dirty="0">
                <a:solidFill>
                  <a:srgbClr val="FF1531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200" b="1" kern="1200" dirty="0" err="1">
                <a:solidFill>
                  <a:srgbClr val="FF1531"/>
                </a:solidFill>
                <a:latin typeface="Arial" panose="020B0604020202020204" pitchFamily="34" charset="0"/>
              </a:rPr>
              <a:t>giá</a:t>
            </a:r>
            <a:endParaRPr lang="zh-CN" altLang="en-US" sz="3200" b="1" kern="1200" dirty="0">
              <a:solidFill>
                <a:srgbClr val="FF1531"/>
              </a:solidFill>
              <a:latin typeface="Arial" panose="020B060402020202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002426" y="2663909"/>
            <a:ext cx="1938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kern="1200">
                <a:latin typeface="Arial" panose="020B0604020202020204" pitchFamily="34" charset="0"/>
              </a:rPr>
              <a:t>Đọc</a:t>
            </a:r>
            <a:r>
              <a:rPr lang="zh-CN" altLang="en-US" sz="3200" kern="1200">
                <a:latin typeface="Arial" panose="020B0604020202020204" pitchFamily="34" charset="0"/>
              </a:rPr>
              <a:t> </a:t>
            </a:r>
            <a:r>
              <a:rPr lang="en-US" altLang="zh-CN" sz="3200" kern="1200">
                <a:latin typeface="Arial" panose="020B0604020202020204" pitchFamily="34" charset="0"/>
              </a:rPr>
              <a:t>đúng</a:t>
            </a:r>
            <a:endParaRPr lang="zh-CN" altLang="en-US" sz="3200" kern="1200">
              <a:latin typeface="Arial" panose="020B0604020202020204" pitchFamily="34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1360673" y="2778093"/>
            <a:ext cx="432000" cy="432000"/>
          </a:xfrm>
          <a:prstGeom prst="ellipse">
            <a:avLst/>
          </a:prstGeom>
          <a:solidFill>
            <a:srgbClr val="93E3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</a:rPr>
              <a:t>1</a:t>
            </a:r>
            <a:endParaRPr lang="en-US" sz="2800" dirty="0">
              <a:solidFill>
                <a:prstClr val="white"/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1268360" y="3353093"/>
            <a:ext cx="3645680" cy="607107"/>
            <a:chOff x="1717199" y="4363552"/>
            <a:chExt cx="3645680" cy="607107"/>
          </a:xfrm>
        </p:grpSpPr>
        <p:sp>
          <p:nvSpPr>
            <p:cNvPr id="49" name="Rounded Rectangle 48"/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451265" y="4363552"/>
              <a:ext cx="1960793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ClrTx/>
                <a:defRPr/>
              </a:pPr>
              <a:r>
                <a:rPr lang="en-US" altLang="zh-CN" sz="3200" dirty="0" err="1"/>
                <a:t>Đọc</a:t>
              </a:r>
              <a:r>
                <a:rPr lang="zh-CN" altLang="en-US" sz="3200" dirty="0"/>
                <a:t> </a:t>
              </a:r>
              <a:r>
                <a:rPr lang="en-US" altLang="zh-CN" sz="3200" dirty="0"/>
                <a:t>to, </a:t>
              </a:r>
              <a:r>
                <a:rPr lang="en-US" altLang="zh-CN" sz="3200" dirty="0" err="1"/>
                <a:t>rõ</a:t>
              </a:r>
              <a:endParaRPr lang="zh-CN" altLang="en-US" sz="3200" dirty="0"/>
            </a:p>
          </p:txBody>
        </p:sp>
        <p:sp>
          <p:nvSpPr>
            <p:cNvPr id="51" name="Oval 50"/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kern="120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</a:rPr>
                <a:t>2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268360" y="4091561"/>
            <a:ext cx="5119273" cy="599459"/>
            <a:chOff x="1717199" y="5199333"/>
            <a:chExt cx="5119273" cy="599459"/>
          </a:xfrm>
        </p:grpSpPr>
        <p:sp>
          <p:nvSpPr>
            <p:cNvPr id="53" name="Rounded Rectangle 52"/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451265" y="5199333"/>
              <a:ext cx="3736920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ClrTx/>
                <a:defRPr/>
              </a:pPr>
              <a:r>
                <a:rPr lang="en-US" altLang="zh-CN" sz="3200" dirty="0" err="1"/>
                <a:t>Ngắt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nghỉ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đúng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chỗ</a:t>
              </a:r>
              <a:endParaRPr lang="zh-CN" altLang="en-US" sz="3200" dirty="0"/>
            </a:p>
          </p:txBody>
        </p:sp>
        <p:sp>
          <p:nvSpPr>
            <p:cNvPr id="55" name="Oval 54"/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kern="120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56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006353" y="2732301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059614" y="3381182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387633" y="4128553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Group 58"/>
          <p:cNvGrpSpPr/>
          <p:nvPr/>
        </p:nvGrpSpPr>
        <p:grpSpPr>
          <a:xfrm>
            <a:off x="1268360" y="4779333"/>
            <a:ext cx="8097635" cy="599459"/>
            <a:chOff x="1717199" y="5199333"/>
            <a:chExt cx="8097635" cy="599459"/>
          </a:xfrm>
        </p:grpSpPr>
        <p:sp>
          <p:nvSpPr>
            <p:cNvPr id="60" name="Rounded Rectangle 59"/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2414689" y="5199333"/>
              <a:ext cx="6373861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ClrTx/>
                <a:defRPr/>
              </a:pPr>
              <a:r>
                <a:rPr lang="en-US" altLang="zh-CN" sz="3200" dirty="0" err="1"/>
                <a:t>Giọng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đọc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và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nhấn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giọng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phù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hợp</a:t>
              </a:r>
              <a:endParaRPr lang="zh-CN" altLang="en-US" sz="3200" dirty="0"/>
            </a:p>
          </p:txBody>
        </p:sp>
        <p:sp>
          <p:nvSpPr>
            <p:cNvPr id="62" name="Oval 61"/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kern="120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</a:rPr>
                <a:t>4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63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9508760" y="4816325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5060589-7CFA-46C3-9CB5-21A63627D5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92781" y="619369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963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-17584" y="6400799"/>
            <a:ext cx="12203723" cy="636263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802" y="-152400"/>
            <a:ext cx="1859907" cy="914400"/>
          </a:xfrm>
          <a:prstGeom prst="rect">
            <a:avLst/>
          </a:prstGeom>
        </p:spPr>
      </p:pic>
      <p:pic>
        <p:nvPicPr>
          <p:cNvPr id="14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302" y="4800600"/>
            <a:ext cx="1859907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017DF66-90F6-4F15-A7BD-43A186E83BC4}"/>
              </a:ext>
            </a:extLst>
          </p:cNvPr>
          <p:cNvSpPr txBox="1"/>
          <p:nvPr/>
        </p:nvSpPr>
        <p:spPr>
          <a:xfrm>
            <a:off x="1018674" y="1216493"/>
            <a:ext cx="10154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1200"/>
              </a:spcAft>
              <a:defRPr/>
            </a:pPr>
            <a:r>
              <a:rPr lang="en-US" sz="4000" dirty="0">
                <a:solidFill>
                  <a:srgbClr val="C00000"/>
                </a:solidFill>
              </a:rPr>
              <a:t>C</a:t>
            </a:r>
            <a:r>
              <a:rPr lang="vi-VN" sz="4000" dirty="0">
                <a:solidFill>
                  <a:srgbClr val="C00000"/>
                </a:solidFill>
              </a:rPr>
              <a:t>ùng bạn hoàn thành các câu sau: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2A13C7-7033-451D-A90B-4EC5DE381A29}"/>
              </a:ext>
            </a:extLst>
          </p:cNvPr>
          <p:cNvSpPr/>
          <p:nvPr/>
        </p:nvSpPr>
        <p:spPr>
          <a:xfrm>
            <a:off x="348893" y="286239"/>
            <a:ext cx="84434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C1D3F"/>
              </a:buClr>
              <a:buSzPts val="3200"/>
              <a:defRPr/>
            </a:pPr>
            <a:r>
              <a:rPr lang="vi-VN" sz="4400" dirty="0">
                <a:solidFill>
                  <a:srgbClr val="00B0F0"/>
                </a:solidFill>
                <a:latin typeface="Coiny" panose="02000903060500060000" pitchFamily="2" charset="0"/>
              </a:rPr>
              <a:t>Con đường mong ước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  <a:sym typeface="Bubblegum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88711C-AA9D-40DE-9666-283338C5A0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8" y="194425"/>
            <a:ext cx="1013941" cy="10139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6A66305-6E74-44C1-8489-BB438B913253}"/>
              </a:ext>
            </a:extLst>
          </p:cNvPr>
          <p:cNvSpPr txBox="1"/>
          <p:nvPr/>
        </p:nvSpPr>
        <p:spPr>
          <a:xfrm>
            <a:off x="682818" y="2372730"/>
            <a:ext cx="113186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n-US" sz="4000" dirty="0">
                <a:solidFill>
                  <a:prstClr val="black"/>
                </a:solidFill>
              </a:rPr>
              <a:t>- </a:t>
            </a:r>
            <a:r>
              <a:rPr lang="vi-VN" sz="4000" dirty="0">
                <a:solidFill>
                  <a:prstClr val="black"/>
                </a:solidFill>
              </a:rPr>
              <a:t>Mình thích con đường có…</a:t>
            </a:r>
            <a:endParaRPr lang="en-US" sz="4000" dirty="0">
              <a:solidFill>
                <a:prstClr val="black"/>
              </a:solidFill>
            </a:endParaRPr>
          </a:p>
          <a:p>
            <a:pPr lvl="0">
              <a:spcAft>
                <a:spcPts val="1200"/>
              </a:spcAft>
              <a:defRPr/>
            </a:pPr>
            <a:r>
              <a:rPr lang="en-US" sz="4000" dirty="0">
                <a:solidFill>
                  <a:prstClr val="black"/>
                </a:solidFill>
              </a:rPr>
              <a:t>- T</a:t>
            </a:r>
            <a:r>
              <a:rPr lang="vi-VN" sz="4000" dirty="0">
                <a:solidFill>
                  <a:prstClr val="black"/>
                </a:solidFill>
              </a:rPr>
              <a:t>heo mình, con đường đẹp là…</a:t>
            </a:r>
            <a:endParaRPr lang="en-US" sz="4000" dirty="0">
              <a:solidFill>
                <a:prstClr val="black"/>
              </a:solidFill>
            </a:endParaRPr>
          </a:p>
          <a:p>
            <a:pPr lvl="0">
              <a:spcAft>
                <a:spcPts val="1200"/>
              </a:spcAft>
              <a:defRPr/>
            </a:pPr>
            <a:r>
              <a:rPr lang="en-US" sz="4000" dirty="0">
                <a:solidFill>
                  <a:prstClr val="black"/>
                </a:solidFill>
              </a:rPr>
              <a:t>- </a:t>
            </a:r>
            <a:r>
              <a:rPr lang="vi-VN" sz="4000" dirty="0">
                <a:solidFill>
                  <a:prstClr val="black"/>
                </a:solidFill>
              </a:rPr>
              <a:t>Mình mong con đường mình đi học sẽ…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1426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3911" y="3487005"/>
            <a:ext cx="962448" cy="193224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960" y="2707745"/>
            <a:ext cx="3722008" cy="372200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7545825" y="3828810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44" name="Rectangle 43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图片 3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11176" y="1850412"/>
            <a:ext cx="2542457" cy="5045688"/>
          </a:xfrm>
          <a:prstGeom prst="rect">
            <a:avLst/>
          </a:prstGeom>
        </p:spPr>
      </p:pic>
      <p:pic>
        <p:nvPicPr>
          <p:cNvPr id="46" name="图片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6"/>
          <a:stretch/>
        </p:blipFill>
        <p:spPr>
          <a:xfrm>
            <a:off x="9992256" y="2758525"/>
            <a:ext cx="1463898" cy="1230924"/>
          </a:xfrm>
          <a:prstGeom prst="rect">
            <a:avLst/>
          </a:prstGeom>
        </p:spPr>
      </p:pic>
      <p:pic>
        <p:nvPicPr>
          <p:cNvPr id="47" name="图片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>
            <a:off x="760801" y="993078"/>
            <a:ext cx="620486" cy="552247"/>
          </a:xfrm>
          <a:prstGeom prst="rect">
            <a:avLst/>
          </a:prstGeom>
        </p:spPr>
      </p:pic>
      <p:pic>
        <p:nvPicPr>
          <p:cNvPr id="49" name="图片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357" y="2301325"/>
            <a:ext cx="1859907" cy="9144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6976" y="504475"/>
            <a:ext cx="7207800" cy="2755924"/>
          </a:xfrm>
          <a:prstGeom prst="rect">
            <a:avLst/>
          </a:prstGeom>
        </p:spPr>
      </p:pic>
      <p:pic>
        <p:nvPicPr>
          <p:cNvPr id="51" name="图片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 flipH="1">
            <a:off x="1676733" y="1850412"/>
            <a:ext cx="620486" cy="55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687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CC6B95-A46A-40DE-8754-A7822067316E}"/>
              </a:ext>
            </a:extLst>
          </p:cNvPr>
          <p:cNvSpPr/>
          <p:nvPr/>
        </p:nvSpPr>
        <p:spPr>
          <a:xfrm>
            <a:off x="533946" y="1816100"/>
            <a:ext cx="11141348" cy="149626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BÀI SOẠN CỦA EM LAN H</a:t>
            </a:r>
            <a:r>
              <a:rPr kumimoji="0" lang="vi-VN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ƯƠN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G . </a:t>
            </a:r>
          </a:p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KÍNH MONG QUÝ THẦY CÔ 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KHÔNG SHARE 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VÀO CÁC HỘI NHÓM.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9BC413-004D-4484-B6BA-E3FBCF2D00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621" y="589305"/>
            <a:ext cx="1108543" cy="10974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5D2FFD-8BE3-4F10-AE29-DD13C2C3E721}"/>
              </a:ext>
            </a:extLst>
          </p:cNvPr>
          <p:cNvSpPr/>
          <p:nvPr/>
        </p:nvSpPr>
        <p:spPr>
          <a:xfrm>
            <a:off x="533946" y="3571040"/>
            <a:ext cx="11141348" cy="149626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đăng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ký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lấy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giáo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án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liên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hệ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link Facebook Lan H</a:t>
            </a:r>
            <a:r>
              <a:rPr kumimoji="0" lang="vi-VN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ư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ơng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hlinkClick r:id="rId4"/>
              </a:rPr>
              <a:t>https://www.facebook.com/profile.php?id=100049274364068</a:t>
            </a: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SĐT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zalo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Lan H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ư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: 035.447.3852</a:t>
            </a:r>
          </a:p>
        </p:txBody>
      </p:sp>
    </p:spTree>
    <p:extLst>
      <p:ext uri="{BB962C8B-B14F-4D97-AF65-F5344CB8AC3E}">
        <p14:creationId xmlns:p14="http://schemas.microsoft.com/office/powerpoint/2010/main" val="8833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75847" y="4352544"/>
            <a:ext cx="12367847" cy="2505456"/>
            <a:chOff x="-175847" y="4352544"/>
            <a:chExt cx="12367847" cy="250545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3" name="Google Shape;487;p33"/>
          <p:cNvSpPr txBox="1">
            <a:spLocks/>
          </p:cNvSpPr>
          <p:nvPr/>
        </p:nvSpPr>
        <p:spPr>
          <a:xfrm>
            <a:off x="346107" y="695955"/>
            <a:ext cx="11499786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/>
            <a:r>
              <a:rPr lang="vi-VN" sz="3600" dirty="0">
                <a:solidFill>
                  <a:srgbClr val="F15A24"/>
                </a:solidFill>
                <a:latin typeface="+mn-lt"/>
              </a:rPr>
              <a:t>Chia sẻ với bạn về con đường quen thuộc theo gợi ý: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87709C-1B5B-4EF9-A652-ABBA149F80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07" y="161160"/>
            <a:ext cx="607631" cy="6076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F9D633-3D8C-4600-B84A-0D742EBDA0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860" y="1690534"/>
            <a:ext cx="2341704" cy="763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14D577-DA64-4088-B7F7-1C7F8531C9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645" y="1660723"/>
            <a:ext cx="3160028" cy="7635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C22882-257E-447C-B5D2-E3307919CF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404" y="1692671"/>
            <a:ext cx="1865727" cy="7635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7F085B-AD12-46F6-A6D1-A256862B62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461" y="2750170"/>
            <a:ext cx="4342168" cy="2881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001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487;p33">
            <a:extLst>
              <a:ext uri="{FF2B5EF4-FFF2-40B4-BE49-F238E27FC236}">
                <a16:creationId xmlns:a16="http://schemas.microsoft.com/office/drawing/2014/main" id="{EEA570EC-D19D-4070-8C8B-B52867E15B3D}"/>
              </a:ext>
            </a:extLst>
          </p:cNvPr>
          <p:cNvSpPr txBox="1">
            <a:spLocks/>
          </p:cNvSpPr>
          <p:nvPr/>
        </p:nvSpPr>
        <p:spPr>
          <a:xfrm>
            <a:off x="960000" y="217119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2021</a:t>
            </a:r>
          </a:p>
        </p:txBody>
      </p:sp>
      <p:sp>
        <p:nvSpPr>
          <p:cNvPr id="15" name="Google Shape;487;p33">
            <a:extLst>
              <a:ext uri="{FF2B5EF4-FFF2-40B4-BE49-F238E27FC236}">
                <a16:creationId xmlns:a16="http://schemas.microsoft.com/office/drawing/2014/main" id="{05F17599-4B56-4EB6-AE1E-6DFB7D47A71B}"/>
              </a:ext>
            </a:extLst>
          </p:cNvPr>
          <p:cNvSpPr txBox="1">
            <a:spLocks/>
          </p:cNvSpPr>
          <p:nvPr/>
        </p:nvSpPr>
        <p:spPr>
          <a:xfrm>
            <a:off x="796227" y="980719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Tiếng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Việt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Chủ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điểm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: N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ơ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chốn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thân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quen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  <p:sp>
        <p:nvSpPr>
          <p:cNvPr id="4" name="Google Shape;487;p33">
            <a:extLst>
              <a:ext uri="{FF2B5EF4-FFF2-40B4-BE49-F238E27FC236}">
                <a16:creationId xmlns:a16="http://schemas.microsoft.com/office/drawing/2014/main" id="{2255AD91-81CA-4F3B-82B0-B1553D357764}"/>
              </a:ext>
            </a:extLst>
          </p:cNvPr>
          <p:cNvSpPr txBox="1">
            <a:spLocks/>
          </p:cNvSpPr>
          <p:nvPr/>
        </p:nvSpPr>
        <p:spPr>
          <a:xfrm>
            <a:off x="796227" y="26654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3 –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Tiết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1-2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lang="en-US" sz="6600" dirty="0">
                <a:solidFill>
                  <a:srgbClr val="274C5D"/>
                </a:solidFill>
                <a:latin typeface="Coiny" panose="02000903060500060000" pitchFamily="2" charset="0"/>
              </a:rPr>
              <a:t>Con đ</a:t>
            </a:r>
            <a:r>
              <a:rPr lang="vi-VN" sz="6600" dirty="0">
                <a:solidFill>
                  <a:srgbClr val="274C5D"/>
                </a:solidFill>
                <a:latin typeface="Coiny" panose="02000903060500060000" pitchFamily="2" charset="0"/>
              </a:rPr>
              <a:t>ư</a:t>
            </a:r>
            <a:r>
              <a:rPr lang="en-US" sz="6600" dirty="0" err="1">
                <a:solidFill>
                  <a:srgbClr val="274C5D"/>
                </a:solidFill>
                <a:latin typeface="Coiny" panose="02000903060500060000" pitchFamily="2" charset="0"/>
              </a:rPr>
              <a:t>ờng</a:t>
            </a:r>
            <a:r>
              <a:rPr lang="en-US" sz="6600" dirty="0">
                <a:solidFill>
                  <a:srgbClr val="274C5D"/>
                </a:solidFill>
                <a:latin typeface="Coiny" panose="02000903060500060000" pitchFamily="2" charset="0"/>
              </a:rPr>
              <a:t> </a:t>
            </a:r>
            <a:r>
              <a:rPr lang="en-US" sz="6600" dirty="0" err="1">
                <a:solidFill>
                  <a:srgbClr val="274C5D"/>
                </a:solidFill>
                <a:latin typeface="Coiny" panose="02000903060500060000" pitchFamily="2" charset="0"/>
              </a:rPr>
              <a:t>làng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274C5D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</p:spTree>
    <p:extLst>
      <p:ext uri="{BB962C8B-B14F-4D97-AF65-F5344CB8AC3E}">
        <p14:creationId xmlns:p14="http://schemas.microsoft.com/office/powerpoint/2010/main" val="170928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12FBD90-A5BA-4037-B016-E2AAC307C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370" y="231787"/>
            <a:ext cx="49149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69A97B-B591-440C-856A-58FB84D6B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787"/>
            <a:ext cx="524637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ECE16F2-ED14-480F-9D0A-B7BB8A2AC4B9}"/>
              </a:ext>
            </a:extLst>
          </p:cNvPr>
          <p:cNvGrpSpPr/>
          <p:nvPr/>
        </p:nvGrpSpPr>
        <p:grpSpPr>
          <a:xfrm>
            <a:off x="5581650" y="4389449"/>
            <a:ext cx="6096000" cy="1897051"/>
            <a:chOff x="1045149" y="665046"/>
            <a:chExt cx="7369505" cy="1897051"/>
          </a:xfrm>
          <a:solidFill>
            <a:srgbClr val="BDEEFF"/>
          </a:solidFill>
        </p:grpSpPr>
        <p:sp>
          <p:nvSpPr>
            <p:cNvPr id="7" name="Rounded Rectangular Callout 28">
              <a:extLst>
                <a:ext uri="{FF2B5EF4-FFF2-40B4-BE49-F238E27FC236}">
                  <a16:creationId xmlns:a16="http://schemas.microsoft.com/office/drawing/2014/main" id="{932506E2-555D-4FFD-84A7-94B42D045E87}"/>
                </a:ext>
              </a:extLst>
            </p:cNvPr>
            <p:cNvSpPr/>
            <p:nvPr/>
          </p:nvSpPr>
          <p:spPr>
            <a:xfrm>
              <a:off x="1045149" y="665046"/>
              <a:ext cx="7369505" cy="1897051"/>
            </a:xfrm>
            <a:prstGeom prst="wedgeRoundRectCallout">
              <a:avLst>
                <a:gd name="adj1" fmla="val -56787"/>
                <a:gd name="adj2" fmla="val -110706"/>
                <a:gd name="adj3" fmla="val 16667"/>
              </a:avLst>
            </a:prstGeom>
            <a:grpFill/>
            <a:ln w="28575" cap="flat" cmpd="sng" algn="ctr">
              <a:solidFill>
                <a:srgbClr val="FFFFFF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0EBF39-E31F-4523-94B9-329DB7CF822E}"/>
                </a:ext>
              </a:extLst>
            </p:cNvPr>
            <p:cNvSpPr/>
            <p:nvPr/>
          </p:nvSpPr>
          <p:spPr>
            <a:xfrm>
              <a:off x="1369245" y="736408"/>
              <a:ext cx="6721313" cy="175432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字魂27号-布丁体" panose="00000500000000000000" pitchFamily="2" charset="-122"/>
                  <a:cs typeface="Calibri" panose="020F0502020204030204" pitchFamily="34" charset="0"/>
                </a:rPr>
                <a:t>B</a:t>
              </a:r>
              <a:r>
                <a:rPr lang="en-US" sz="3600" kern="0" dirty="0" err="1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ức</a:t>
              </a:r>
              <a:r>
                <a:rPr lang="en-US" sz="3600" kern="0" dirty="0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tranh</a:t>
              </a:r>
              <a:r>
                <a:rPr lang="en-US" sz="3600" kern="0" dirty="0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có</a:t>
              </a:r>
              <a:r>
                <a:rPr lang="en-US" sz="3600" kern="0" dirty="0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những</a:t>
              </a:r>
              <a:r>
                <a:rPr lang="en-US" sz="3600" kern="0" dirty="0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cảnh</a:t>
              </a:r>
              <a:r>
                <a:rPr lang="en-US" sz="3600" kern="0" dirty="0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vật</a:t>
              </a:r>
              <a:r>
                <a:rPr lang="en-US" sz="3600" kern="0" dirty="0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gì</a:t>
              </a:r>
              <a:r>
                <a:rPr lang="en-US" sz="3600" kern="0" dirty="0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, </a:t>
              </a:r>
              <a:r>
                <a:rPr lang="en-US" sz="3600" kern="0" dirty="0" err="1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vẻ</a:t>
              </a:r>
              <a:r>
                <a:rPr lang="en-US" sz="3600" kern="0" dirty="0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đẹp</a:t>
              </a:r>
              <a:r>
                <a:rPr lang="en-US" sz="3600" kern="0" dirty="0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của</a:t>
              </a:r>
              <a:r>
                <a:rPr lang="en-US" sz="3600" kern="0" dirty="0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những</a:t>
              </a:r>
              <a:r>
                <a:rPr lang="en-US" sz="3600" kern="0" dirty="0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cảnh</a:t>
              </a:r>
              <a:r>
                <a:rPr lang="en-US" sz="3600" kern="0" dirty="0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vật</a:t>
              </a:r>
              <a:r>
                <a:rPr lang="en-US" sz="3600" kern="0" dirty="0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đó</a:t>
              </a:r>
              <a:r>
                <a:rPr lang="en-US" sz="3600" kern="0" dirty="0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ra </a:t>
              </a:r>
              <a:r>
                <a:rPr lang="en-US" sz="3600" kern="0" dirty="0" err="1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sao</a:t>
              </a:r>
              <a:r>
                <a:rPr lang="en-US" sz="3600" kern="0" dirty="0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?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661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2696657" y="669430"/>
            <a:ext cx="6504535" cy="4355855"/>
            <a:chOff x="2696657" y="669430"/>
            <a:chExt cx="6504535" cy="4355855"/>
          </a:xfrm>
        </p:grpSpPr>
        <p:pic>
          <p:nvPicPr>
            <p:cNvPr id="79" name="图片 7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5239" y="669430"/>
              <a:ext cx="1867370" cy="1283816"/>
            </a:xfrm>
            <a:prstGeom prst="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2696657" y="1785307"/>
              <a:ext cx="6504535" cy="323997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64673" y="2115274"/>
              <a:ext cx="5968501" cy="27800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59341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91440" y="4562899"/>
            <a:ext cx="12283440" cy="2295101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Lắng</a:t>
            </a:r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nghe</a:t>
            </a:r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đọc</a:t>
            </a:r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mẫu</a:t>
            </a:r>
            <a:endParaRPr lang="en-US" sz="6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14" name="TextBox 28"/>
          <p:cNvSpPr txBox="1"/>
          <p:nvPr/>
        </p:nvSpPr>
        <p:spPr>
          <a:xfrm>
            <a:off x="4514094" y="4555738"/>
            <a:ext cx="3062569" cy="2014597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4000" b="1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lang="zh-CN" altLang="en-US" sz="4000" b="1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20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40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lang="zh-CN" altLang="en-US" sz="4000" b="1" kern="0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21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40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DÒ</a:t>
            </a:r>
            <a:endParaRPr lang="zh-CN" altLang="en-US" sz="4000" b="1" kern="0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345321" y="3929702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C3B7A0-BE49-4A76-95D0-BA7458C977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00" b="95250" l="10000" r="90000">
                        <a14:foregroundMark x1="39875" y1="9250" x2="44875" y2="11375"/>
                        <a14:foregroundMark x1="50875" y1="5875" x2="56500" y2="5875"/>
                        <a14:foregroundMark x1="42375" y1="5250" x2="43875" y2="4500"/>
                        <a14:foregroundMark x1="47875" y1="47250" x2="54250" y2="49250"/>
                        <a14:foregroundMark x1="42000" y1="90625" x2="54625" y2="9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747" y="1281530"/>
            <a:ext cx="3062569" cy="306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7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800"/>
                            </p:stCondLst>
                            <p:childTnLst>
                              <p:par>
                                <p:cTn id="5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54FC6897-60B6-4C96-B82F-C55B92C8704D}"/>
              </a:ext>
            </a:extLst>
          </p:cNvPr>
          <p:cNvSpPr/>
          <p:nvPr/>
        </p:nvSpPr>
        <p:spPr>
          <a:xfrm>
            <a:off x="405677" y="6153264"/>
            <a:ext cx="4038942" cy="584333"/>
          </a:xfrm>
          <a:prstGeom prst="roundRect">
            <a:avLst>
              <a:gd name="adj" fmla="val 11805"/>
            </a:avLst>
          </a:prstGeom>
          <a:gradFill flip="none" rotWithShape="1">
            <a:gsLst>
              <a:gs pos="0">
                <a:srgbClr val="FFCF77">
                  <a:tint val="66000"/>
                  <a:satMod val="160000"/>
                </a:srgbClr>
              </a:gs>
              <a:gs pos="50000">
                <a:srgbClr val="FFCF77">
                  <a:tint val="44500"/>
                  <a:satMod val="160000"/>
                </a:srgbClr>
              </a:gs>
              <a:gs pos="100000">
                <a:srgbClr val="FFCF77">
                  <a:tint val="23500"/>
                  <a:satMod val="160000"/>
                </a:srgbClr>
              </a:gs>
            </a:gsLst>
            <a:lin ang="16200000" scaled="1"/>
            <a:tileRect/>
          </a:gra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E4365F"/>
                </a:solidFill>
              </a:rPr>
              <a:t>Luyện</a:t>
            </a:r>
            <a:r>
              <a:rPr lang="en-US" sz="3200" b="1" dirty="0">
                <a:solidFill>
                  <a:srgbClr val="E4365F"/>
                </a:solidFill>
              </a:rPr>
              <a:t> </a:t>
            </a:r>
            <a:r>
              <a:rPr lang="en-US" sz="3200" b="1" dirty="0" err="1">
                <a:solidFill>
                  <a:srgbClr val="E4365F"/>
                </a:solidFill>
              </a:rPr>
              <a:t>đọc</a:t>
            </a:r>
            <a:r>
              <a:rPr lang="en-US" sz="3200" b="1" dirty="0">
                <a:solidFill>
                  <a:srgbClr val="E4365F"/>
                </a:solidFill>
              </a:rPr>
              <a:t> </a:t>
            </a:r>
            <a:r>
              <a:rPr lang="en-US" sz="3200" b="1" dirty="0" err="1">
                <a:solidFill>
                  <a:srgbClr val="E4365F"/>
                </a:solidFill>
              </a:rPr>
              <a:t>nối</a:t>
            </a:r>
            <a:r>
              <a:rPr lang="en-US" sz="3200" b="1" dirty="0">
                <a:solidFill>
                  <a:srgbClr val="E4365F"/>
                </a:solidFill>
              </a:rPr>
              <a:t> </a:t>
            </a:r>
            <a:r>
              <a:rPr lang="en-US" sz="3200" b="1" dirty="0" err="1">
                <a:solidFill>
                  <a:srgbClr val="E4365F"/>
                </a:solidFill>
              </a:rPr>
              <a:t>tiếp</a:t>
            </a:r>
            <a:r>
              <a:rPr lang="en-US" sz="3200" b="1" dirty="0">
                <a:solidFill>
                  <a:srgbClr val="E4365F"/>
                </a:solidFill>
              </a:rPr>
              <a:t> </a:t>
            </a:r>
            <a:r>
              <a:rPr lang="en-US" sz="3200" b="1" dirty="0" err="1">
                <a:solidFill>
                  <a:srgbClr val="E4365F"/>
                </a:solidFill>
              </a:rPr>
              <a:t>câu</a:t>
            </a:r>
            <a:endParaRPr lang="en-US" sz="3200" b="1" dirty="0">
              <a:solidFill>
                <a:srgbClr val="E4365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34392" y="951398"/>
            <a:ext cx="5495145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vi-VN" sz="2800" dirty="0"/>
              <a:t>Con đường rợp bóng tre</a:t>
            </a:r>
            <a:endParaRPr lang="en-US" sz="2800" dirty="0"/>
          </a:p>
          <a:p>
            <a:pPr>
              <a:spcAft>
                <a:spcPts val="1200"/>
              </a:spcAft>
            </a:pPr>
            <a:r>
              <a:rPr lang="vi-VN" sz="2800" dirty="0"/>
              <a:t>Uốn mình trong nắng hạ </a:t>
            </a:r>
            <a:endParaRPr lang="en-US" sz="2800" dirty="0"/>
          </a:p>
          <a:p>
            <a:pPr>
              <a:spcAft>
                <a:spcPts val="1200"/>
              </a:spcAft>
            </a:pPr>
            <a:r>
              <a:rPr lang="vi-VN" sz="2800" dirty="0"/>
              <a:t>Tiếng chim rơi ngọt quá!</a:t>
            </a:r>
            <a:endParaRPr lang="en-US" sz="2800" dirty="0"/>
          </a:p>
          <a:p>
            <a:pPr>
              <a:spcAft>
                <a:spcPts val="1200"/>
              </a:spcAft>
            </a:pPr>
            <a:r>
              <a:rPr lang="vi-VN" sz="2800" dirty="0"/>
              <a:t>Khẽ động cọng rơm vàng.</a:t>
            </a:r>
            <a:endParaRPr lang="en-US" sz="2800" dirty="0"/>
          </a:p>
          <a:p>
            <a:pPr>
              <a:spcAft>
                <a:spcPts val="1200"/>
              </a:spcAft>
            </a:pPr>
            <a:endParaRPr lang="vi-VN" sz="2800" dirty="0"/>
          </a:p>
          <a:p>
            <a:pPr>
              <a:spcAft>
                <a:spcPts val="1200"/>
              </a:spcAft>
            </a:pPr>
            <a:r>
              <a:rPr lang="vi-VN" sz="2800" dirty="0"/>
              <a:t>Buổi sớm sương mơ màng </a:t>
            </a:r>
            <a:endParaRPr lang="en-US" sz="2800" dirty="0"/>
          </a:p>
          <a:p>
            <a:pPr>
              <a:spcAft>
                <a:spcPts val="1200"/>
              </a:spcAft>
            </a:pPr>
            <a:r>
              <a:rPr lang="vi-VN" sz="2800" dirty="0"/>
              <a:t>Mắt long lanh ngọn cỏ</a:t>
            </a:r>
            <a:endParaRPr lang="en-US" sz="2800" dirty="0"/>
          </a:p>
          <a:p>
            <a:pPr>
              <a:spcAft>
                <a:spcPts val="1200"/>
              </a:spcAft>
            </a:pPr>
            <a:r>
              <a:rPr lang="vi-VN" sz="2800" dirty="0"/>
              <a:t>Buổi trưa thơm cánh gió</a:t>
            </a:r>
            <a:endParaRPr lang="en-US" sz="2800" dirty="0"/>
          </a:p>
          <a:p>
            <a:pPr>
              <a:spcAft>
                <a:spcPts val="1200"/>
              </a:spcAft>
            </a:pPr>
            <a:r>
              <a:rPr lang="vi-VN" sz="2800" dirty="0"/>
              <a:t>Nâng bước em tới trường.</a:t>
            </a:r>
            <a:endParaRPr lang="en-US" sz="2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F2FFC5-2ED6-4C6C-94AE-2E4153729BB1}"/>
              </a:ext>
            </a:extLst>
          </p:cNvPr>
          <p:cNvSpPr/>
          <p:nvPr/>
        </p:nvSpPr>
        <p:spPr>
          <a:xfrm>
            <a:off x="246453" y="138515"/>
            <a:ext cx="84434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C1D3F"/>
              </a:buClr>
              <a:buSzPts val="3200"/>
              <a:defRPr/>
            </a:pPr>
            <a:r>
              <a:rPr lang="en-US" sz="4000" dirty="0">
                <a:solidFill>
                  <a:srgbClr val="00B0F0"/>
                </a:solidFill>
                <a:latin typeface="Coiny" panose="02000903060500060000" pitchFamily="2" charset="0"/>
              </a:rPr>
              <a:t>Con đ</a:t>
            </a:r>
            <a:r>
              <a:rPr lang="vi-VN" sz="4000" dirty="0">
                <a:solidFill>
                  <a:srgbClr val="00B0F0"/>
                </a:solidFill>
                <a:latin typeface="Coiny" panose="02000903060500060000" pitchFamily="2" charset="0"/>
              </a:rPr>
              <a:t>ư</a:t>
            </a:r>
            <a:r>
              <a:rPr lang="en-US" sz="4000" dirty="0" err="1">
                <a:solidFill>
                  <a:srgbClr val="00B0F0"/>
                </a:solidFill>
                <a:latin typeface="Coiny" panose="02000903060500060000" pitchFamily="2" charset="0"/>
              </a:rPr>
              <a:t>ờng</a:t>
            </a:r>
            <a:r>
              <a:rPr lang="en-US" sz="4000" dirty="0">
                <a:solidFill>
                  <a:srgbClr val="00B0F0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Coiny" panose="02000903060500060000" pitchFamily="2" charset="0"/>
              </a:rPr>
              <a:t>làng</a:t>
            </a:r>
            <a:endParaRPr lang="en-US" sz="4000" dirty="0">
              <a:solidFill>
                <a:srgbClr val="00B0F0"/>
              </a:solidFill>
              <a:latin typeface="Coiny" panose="02000903060500060000" pitchFamily="2" charset="0"/>
              <a:sym typeface="Bubblegum San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60D0FA-26F9-4924-984F-6B41055FB7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53" y="115419"/>
            <a:ext cx="580334" cy="580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B785BD-1472-4DCA-92E6-257D24EAAA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75" y="123109"/>
            <a:ext cx="5762625" cy="753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7328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主题​​">
  <a:themeElements>
    <a:clrScheme name="自定义 80">
      <a:dk1>
        <a:srgbClr val="280014"/>
      </a:dk1>
      <a:lt1>
        <a:srgbClr val="FFFFFF"/>
      </a:lt1>
      <a:dk2>
        <a:srgbClr val="211B0E"/>
      </a:dk2>
      <a:lt2>
        <a:srgbClr val="F6F2EA"/>
      </a:lt2>
      <a:accent1>
        <a:srgbClr val="2D99C9"/>
      </a:accent1>
      <a:accent2>
        <a:srgbClr val="FFCC00"/>
      </a:accent2>
      <a:accent3>
        <a:srgbClr val="FF99CC"/>
      </a:accent3>
      <a:accent4>
        <a:srgbClr val="4BD55B"/>
      </a:accent4>
      <a:accent5>
        <a:srgbClr val="FF9B05"/>
      </a:accent5>
      <a:accent6>
        <a:srgbClr val="FF0066"/>
      </a:accent6>
      <a:hlink>
        <a:srgbClr val="319095"/>
      </a:hlink>
      <a:folHlink>
        <a:srgbClr val="164C64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1205</TotalTime>
  <Words>1278</Words>
  <Application>Microsoft Office PowerPoint</Application>
  <PresentationFormat>Widescreen</PresentationFormat>
  <Paragraphs>245</Paragraphs>
  <Slides>37</Slides>
  <Notes>32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37</vt:i4>
      </vt:variant>
    </vt:vector>
  </HeadingPairs>
  <TitlesOfParts>
    <vt:vector size="53" baseType="lpstr">
      <vt:lpstr>等线</vt:lpstr>
      <vt:lpstr>Microsoft YaHei</vt:lpstr>
      <vt:lpstr>Arial</vt:lpstr>
      <vt:lpstr>Arial Rounded MT Bold</vt:lpstr>
      <vt:lpstr>Bubblegum Sans</vt:lpstr>
      <vt:lpstr>Calibri</vt:lpstr>
      <vt:lpstr>Calibri Light</vt:lpstr>
      <vt:lpstr>Coiny</vt:lpstr>
      <vt:lpstr>HP001 5 hàng</vt:lpstr>
      <vt:lpstr>Times New Roman</vt:lpstr>
      <vt:lpstr>Wingdings</vt:lpstr>
      <vt:lpstr>Office Theme</vt:lpstr>
      <vt:lpstr>2_Office 主题</vt:lpstr>
      <vt:lpstr>Office 主题</vt:lpstr>
      <vt:lpstr>1_Office 主题​​</vt:lpstr>
      <vt:lpstr>7_Office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Đặng Hà Anh</cp:lastModifiedBy>
  <cp:revision>126</cp:revision>
  <dcterms:created xsi:type="dcterms:W3CDTF">2017-08-18T03:02:00Z</dcterms:created>
  <dcterms:modified xsi:type="dcterms:W3CDTF">2022-01-24T14:34:20Z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